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5"/>
  </p:notesMasterIdLst>
  <p:sldIdLst>
    <p:sldId id="256" r:id="rId3"/>
    <p:sldId id="257" r:id="rId4"/>
    <p:sldId id="258" r:id="rId5"/>
    <p:sldId id="259" r:id="rId6"/>
    <p:sldId id="260" r:id="rId7"/>
    <p:sldId id="261" r:id="rId8"/>
    <p:sldId id="262" r:id="rId9"/>
    <p:sldId id="267" r:id="rId10"/>
    <p:sldId id="282" r:id="rId11"/>
    <p:sldId id="264" r:id="rId12"/>
    <p:sldId id="268" r:id="rId13"/>
    <p:sldId id="269" r:id="rId14"/>
    <p:sldId id="270" r:id="rId15"/>
    <p:sldId id="283" r:id="rId16"/>
    <p:sldId id="272" r:id="rId17"/>
    <p:sldId id="273" r:id="rId18"/>
    <p:sldId id="274" r:id="rId19"/>
    <p:sldId id="275" r:id="rId20"/>
    <p:sldId id="276" r:id="rId21"/>
    <p:sldId id="277" r:id="rId22"/>
    <p:sldId id="278" r:id="rId23"/>
    <p:sldId id="2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Goudy Old Style" panose="020B0604020202020204" charset="0"/>
      <p:regular r:id="rId30"/>
      <p:bold r:id="rId31"/>
      <p:italic r:id="rId32"/>
    </p:embeddedFont>
    <p:embeddedFont>
      <p:font typeface="Sorts Mill Goudy" panose="020B0604020202020204" charset="0"/>
      <p:regular r:id="rId33"/>
      <p: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Lustria" panose="020B0604020202020204" charset="0"/>
      <p:regular r:id="rId41"/>
    </p:embeddedFont>
    <p:embeddedFont>
      <p:font typeface="Merriweather" panose="020B0604020202020204" charset="-18"/>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sBbNhxi28CutcbJRldr/+58L/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60F98F-FD49-DD4B-A6B7-078E6B673EB0}" v="47" dt="2023-04-24T17:26:07.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7"/>
    <p:restoredTop sz="96327"/>
  </p:normalViewPr>
  <p:slideViewPr>
    <p:cSldViewPr snapToGrid="0">
      <p:cViewPr varScale="1">
        <p:scale>
          <a:sx n="88" d="100"/>
          <a:sy n="88" d="100"/>
        </p:scale>
        <p:origin x="38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66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517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ím és tartalom" type="obj">
  <p:cSld name="Cím és tartalom">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7325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ímdia" type="title">
  <p:cSld name="Címdia">
    <p:spTree>
      <p:nvGrpSpPr>
        <p:cNvPr id="1" name="Shape 39"/>
        <p:cNvGrpSpPr/>
        <p:nvPr/>
      </p:nvGrpSpPr>
      <p:grpSpPr>
        <a:xfrm>
          <a:off x="0" y="0"/>
          <a:ext cx="0" cy="0"/>
          <a:chOff x="0" y="0"/>
          <a:chExt cx="0" cy="0"/>
        </a:xfrm>
      </p:grpSpPr>
      <p:sp>
        <p:nvSpPr>
          <p:cNvPr id="40" name="Google Shape;4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42" name="Google Shape;4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2456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zakaszfejléc" type="secHead">
  <p:cSld name="Szakaszfejléc">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7" name="Google Shape;47;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48" name="Google Shape;4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64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Összehasonlítás" type="twoTxTwoObj">
  <p:cSld name="Összehasonlítás">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4" name="Google Shape;54;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6" name="Google Shape;56;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879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sak cím" type="titleOnly">
  <p:cSld name="Csak cím">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771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Üres" type="blank">
  <p:cSld name="Üres">
    <p:spTree>
      <p:nvGrpSpPr>
        <p:cNvPr id="1" name="Shape 65"/>
        <p:cNvGrpSpPr/>
        <p:nvPr/>
      </p:nvGrpSpPr>
      <p:grpSpPr>
        <a:xfrm>
          <a:off x="0" y="0"/>
          <a:ext cx="0" cy="0"/>
          <a:chOff x="0" y="0"/>
          <a:chExt cx="0" cy="0"/>
        </a:xfrm>
      </p:grpSpPr>
      <p:sp>
        <p:nvSpPr>
          <p:cNvPr id="66" name="Google Shape;6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531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Tartalomrész képaláírással">
    <p:spTree>
      <p:nvGrpSpPr>
        <p:cNvPr id="1" name="Shape 69"/>
        <p:cNvGrpSpPr/>
        <p:nvPr/>
      </p:nvGrpSpPr>
      <p:grpSpPr>
        <a:xfrm>
          <a:off x="0" y="0"/>
          <a:ext cx="0" cy="0"/>
          <a:chOff x="0" y="0"/>
          <a:chExt cx="0" cy="0"/>
        </a:xfrm>
      </p:grpSpPr>
      <p:sp>
        <p:nvSpPr>
          <p:cNvPr id="70" name="Google Shape;7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1" name="Google Shape;71;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72" name="Google Shape;72;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3" name="Google Shape;7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4497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Cím és függőleges szöveg">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8" name="Google Shape;78;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9" name="Google Shape;7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630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Függőleges cím és szöveg">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4" name="Google Shape;84;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5" name="Google Shape;8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981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0" name="Google Shape;3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1" name="Google Shape;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6" name="Google Shape;36;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12445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labs/pmc/articles/PMC5539737/"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ncbi.nlm.nih.gov/pmc/articles/PMC621068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8537234/"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8108907/"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ncbi.nlm.nih.gov/pmc/articles/PMC8537234/" TargetMode="External"/><Relationship Id="rId5" Type="http://schemas.openxmlformats.org/officeDocument/2006/relationships/hyperlink" Target="https://www.ncbi.nlm.nih.gov/pmc/articles/PMC5539737/" TargetMode="External"/><Relationship Id="rId4" Type="http://schemas.openxmlformats.org/officeDocument/2006/relationships/hyperlink" Target="https://www.nia.nih.gov/health/parkinsons-disea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9" name="Google Shape;89;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0" name="Google Shape;90;p1"/>
          <p:cNvSpPr/>
          <p:nvPr/>
        </p:nvSpPr>
        <p:spPr>
          <a:xfrm rot="-5400000">
            <a:off x="-158496" y="2660472"/>
            <a:ext cx="4355595" cy="4038605"/>
          </a:xfrm>
          <a:prstGeom prst="rect">
            <a:avLst/>
          </a:prstGeom>
          <a:gradFill>
            <a:gsLst>
              <a:gs pos="0">
                <a:srgbClr val="4472C4">
                  <a:alpha val="49411"/>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1" name="Google Shape;91;p1"/>
          <p:cNvSpPr/>
          <p:nvPr/>
        </p:nvSpPr>
        <p:spPr>
          <a:xfrm rot="-5400000" flipH="1">
            <a:off x="-1180883" y="1638085"/>
            <a:ext cx="6857574" cy="3581402"/>
          </a:xfrm>
          <a:prstGeom prst="rect">
            <a:avLst/>
          </a:prstGeom>
          <a:gradFill>
            <a:gsLst>
              <a:gs pos="0">
                <a:srgbClr val="000000">
                  <a:alpha val="58431"/>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2" name="Google Shape;92;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490"/>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 name="Google Shape;93;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ct val="78282"/>
              <a:buFont typeface="Calibri"/>
              <a:buNone/>
            </a:pPr>
            <a:r>
              <a:rPr lang="en-US">
                <a:latin typeface="Calibri"/>
                <a:ea typeface="Calibri"/>
                <a:cs typeface="Calibri"/>
                <a:sym typeface="Calibri"/>
              </a:rPr>
              <a:t/>
            </a:r>
            <a:br>
              <a:rPr lang="en-US">
                <a:latin typeface="Calibri"/>
                <a:ea typeface="Calibri"/>
                <a:cs typeface="Calibri"/>
                <a:sym typeface="Calibri"/>
              </a:rPr>
            </a:br>
            <a:r>
              <a:rPr lang="en-US">
                <a:latin typeface="Calibri"/>
                <a:ea typeface="Calibri"/>
                <a:cs typeface="Calibri"/>
                <a:sym typeface="Calibri"/>
              </a:rPr>
              <a:t/>
            </a:r>
            <a:br>
              <a:rPr lang="en-US">
                <a:latin typeface="Calibri"/>
                <a:ea typeface="Calibri"/>
                <a:cs typeface="Calibri"/>
                <a:sym typeface="Calibri"/>
              </a:rPr>
            </a:br>
            <a:r>
              <a:rPr lang="en-US">
                <a:latin typeface="Calibri"/>
                <a:ea typeface="Calibri"/>
                <a:cs typeface="Calibri"/>
                <a:sym typeface="Calibri"/>
              </a:rPr>
              <a:t/>
            </a:r>
            <a:br>
              <a:rPr lang="en-US">
                <a:latin typeface="Calibri"/>
                <a:ea typeface="Calibri"/>
                <a:cs typeface="Calibri"/>
                <a:sym typeface="Calibri"/>
              </a:rPr>
            </a:br>
            <a:r>
              <a:rPr lang="en-US" b="1">
                <a:solidFill>
                  <a:schemeClr val="lt1"/>
                </a:solidFill>
                <a:latin typeface="Calibri"/>
                <a:ea typeface="Calibri"/>
                <a:cs typeface="Calibri"/>
                <a:sym typeface="Calibri"/>
              </a:rPr>
              <a:t>We will get started shortly.</a:t>
            </a:r>
            <a:endParaRPr>
              <a:solidFill>
                <a:schemeClr val="lt1"/>
              </a:solidFill>
            </a:endParaRPr>
          </a:p>
        </p:txBody>
      </p:sp>
      <p:pic>
        <p:nvPicPr>
          <p:cNvPr id="94" name="Google Shape;94;p1" descr="Picture 4"/>
          <p:cNvPicPr preferRelativeResize="0"/>
          <p:nvPr/>
        </p:nvPicPr>
        <p:blipFill rotWithShape="1">
          <a:blip r:embed="rId3">
            <a:alphaModFix/>
          </a:blip>
          <a:srcRect/>
          <a:stretch/>
        </p:blipFill>
        <p:spPr>
          <a:xfrm>
            <a:off x="5840329" y="1276142"/>
            <a:ext cx="4621857" cy="4354729"/>
          </a:xfrm>
          <a:prstGeom prst="rect">
            <a:avLst/>
          </a:prstGeom>
          <a:noFill/>
          <a:ln>
            <a:noFill/>
          </a:ln>
        </p:spPr>
      </p:pic>
      <p:sp>
        <p:nvSpPr>
          <p:cNvPr id="95" name="Google Shape;95;p1"/>
          <p:cNvSpPr/>
          <p:nvPr/>
        </p:nvSpPr>
        <p:spPr>
          <a:xfrm rot="10800000" flipH="1">
            <a:off x="4038604" y="6400796"/>
            <a:ext cx="8153396" cy="48372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96" name="Google Shape;96;p1"/>
          <p:cNvSpPr txBox="1"/>
          <p:nvPr/>
        </p:nvSpPr>
        <p:spPr>
          <a:xfrm>
            <a:off x="4537033" y="6467349"/>
            <a:ext cx="72284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EE599"/>
                </a:solidFill>
                <a:latin typeface="Times New Roman"/>
                <a:ea typeface="Times New Roman"/>
                <a:cs typeface="Times New Roman"/>
                <a:sym typeface="Times New Roman"/>
              </a:rPr>
              <a:t>International Science Nutrition Society – CURARE CAUSAM - ISNS 2023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04;p2">
            <a:extLst>
              <a:ext uri="{FF2B5EF4-FFF2-40B4-BE49-F238E27FC236}">
                <a16:creationId xmlns:a16="http://schemas.microsoft.com/office/drawing/2014/main" id="{44DB7B8E-10BB-BD8B-023E-A6D2F1311F58}"/>
              </a:ext>
            </a:extLst>
          </p:cNvPr>
          <p:cNvSpPr/>
          <p:nvPr/>
        </p:nvSpPr>
        <p:spPr>
          <a:xfrm>
            <a:off x="4633530" y="467207"/>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1090246" y="428563"/>
            <a:ext cx="10515600" cy="1029079"/>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29411"/>
              <a:buFont typeface="Times New Roman"/>
              <a:buNone/>
            </a:pPr>
            <a:r>
              <a:rPr lang="en-US" dirty="0">
                <a:latin typeface="+mj-lt"/>
                <a:ea typeface="Times New Roman"/>
                <a:cs typeface="Times New Roman"/>
                <a:sym typeface="Times New Roman"/>
              </a:rPr>
              <a:t>What are the symptoms of </a:t>
            </a:r>
            <a:br>
              <a:rPr lang="en-US" dirty="0">
                <a:latin typeface="+mj-lt"/>
                <a:ea typeface="Times New Roman"/>
                <a:cs typeface="Times New Roman"/>
                <a:sym typeface="Times New Roman"/>
              </a:rPr>
            </a:br>
            <a:r>
              <a:rPr lang="en-US" dirty="0">
                <a:latin typeface="+mj-lt"/>
                <a:ea typeface="Times New Roman"/>
                <a:cs typeface="Times New Roman"/>
                <a:sym typeface="Times New Roman"/>
              </a:rPr>
              <a:t>Parkinson’s Disease? </a:t>
            </a:r>
            <a:r>
              <a:rPr lang="en-US" sz="3400" dirty="0">
                <a:latin typeface="Arial"/>
                <a:ea typeface="Arial"/>
                <a:cs typeface="Arial"/>
                <a:sym typeface="Arial"/>
              </a:rPr>
              <a:t/>
            </a:r>
            <a:br>
              <a:rPr lang="en-US" sz="3400" dirty="0">
                <a:latin typeface="Arial"/>
                <a:ea typeface="Arial"/>
                <a:cs typeface="Arial"/>
                <a:sym typeface="Arial"/>
              </a:rPr>
            </a:br>
            <a:endParaRPr sz="3400" dirty="0">
              <a:latin typeface="Arial"/>
              <a:ea typeface="Arial"/>
              <a:cs typeface="Arial"/>
              <a:sym typeface="Arial"/>
            </a:endParaRPr>
          </a:p>
        </p:txBody>
      </p:sp>
      <p:sp>
        <p:nvSpPr>
          <p:cNvPr id="193" name="Google Shape;193;p9"/>
          <p:cNvSpPr txBox="1">
            <a:spLocks noGrp="1"/>
          </p:cNvSpPr>
          <p:nvPr>
            <p:ph type="body" idx="1"/>
          </p:nvPr>
        </p:nvSpPr>
        <p:spPr>
          <a:xfrm>
            <a:off x="1215214" y="1780558"/>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000" dirty="0">
                <a:latin typeface="Times New Roman" panose="02020603050405020304" pitchFamily="18" charset="0"/>
                <a:cs typeface="Times New Roman" panose="02020603050405020304" pitchFamily="18" charset="0"/>
              </a:rPr>
              <a:t>Parkinson’s has four main symptoms: </a:t>
            </a:r>
          </a:p>
          <a:p>
            <a:pPr indent="-457200">
              <a:spcBef>
                <a:spcPts val="0"/>
              </a:spcBef>
              <a:buSzPct val="100000"/>
            </a:pPr>
            <a:r>
              <a:rPr lang="en-US" sz="2000" dirty="0">
                <a:latin typeface="Times New Roman" panose="02020603050405020304" pitchFamily="18" charset="0"/>
                <a:cs typeface="Times New Roman" panose="02020603050405020304" pitchFamily="18" charset="0"/>
              </a:rPr>
              <a:t>A tremor in hands, arms, legs, jaw, or head </a:t>
            </a:r>
          </a:p>
          <a:p>
            <a:pPr indent="-457200">
              <a:spcBef>
                <a:spcPts val="0"/>
              </a:spcBef>
              <a:buSzPct val="100000"/>
            </a:pPr>
            <a:r>
              <a:rPr lang="en-US" sz="2000" dirty="0">
                <a:latin typeface="Times New Roman" panose="02020603050405020304" pitchFamily="18" charset="0"/>
                <a:cs typeface="Times New Roman" panose="02020603050405020304" pitchFamily="18" charset="0"/>
              </a:rPr>
              <a:t>Muscle stiffness, where muscle remains contracted for a long time </a:t>
            </a:r>
          </a:p>
          <a:p>
            <a:pPr indent="-457200">
              <a:spcBef>
                <a:spcPts val="0"/>
              </a:spcBef>
              <a:buSzPct val="100000"/>
            </a:pPr>
            <a:r>
              <a:rPr lang="en-US" sz="2000" dirty="0">
                <a:latin typeface="Times New Roman" panose="02020603050405020304" pitchFamily="18" charset="0"/>
                <a:cs typeface="Times New Roman" panose="02020603050405020304" pitchFamily="18" charset="0"/>
              </a:rPr>
              <a:t>Slowness of movement </a:t>
            </a:r>
          </a:p>
          <a:p>
            <a:pPr indent="-457200">
              <a:spcBef>
                <a:spcPts val="0"/>
              </a:spcBef>
              <a:buSzPct val="100000"/>
            </a:pPr>
            <a:r>
              <a:rPr lang="en-US" sz="2000" dirty="0">
                <a:latin typeface="Times New Roman" panose="02020603050405020304" pitchFamily="18" charset="0"/>
                <a:cs typeface="Times New Roman" panose="02020603050405020304" pitchFamily="18" charset="0"/>
              </a:rPr>
              <a:t>Impaired balance and coordination, sometimes leading to falls. </a:t>
            </a:r>
          </a:p>
          <a:p>
            <a:pPr indent="-457200">
              <a:spcBef>
                <a:spcPts val="0"/>
              </a:spcBef>
              <a:buSzPct val="100000"/>
            </a:pPr>
            <a:endParaRPr lang="en-US" sz="2000" dirty="0">
              <a:latin typeface="Times New Roman" panose="02020603050405020304" pitchFamily="18" charset="0"/>
              <a:cs typeface="Times New Roman" panose="02020603050405020304" pitchFamily="18" charset="0"/>
            </a:endParaRPr>
          </a:p>
          <a:p>
            <a:pPr marL="0" indent="0">
              <a:spcBef>
                <a:spcPts val="0"/>
              </a:spcBef>
              <a:buSzPct val="100000"/>
              <a:buNone/>
            </a:pPr>
            <a:r>
              <a:rPr lang="en-US" sz="2000" dirty="0">
                <a:latin typeface="Times New Roman" panose="02020603050405020304" pitchFamily="18" charset="0"/>
                <a:cs typeface="Times New Roman" panose="02020603050405020304" pitchFamily="18" charset="0"/>
              </a:rPr>
              <a:t>Other symptoms may include: </a:t>
            </a:r>
          </a:p>
          <a:p>
            <a:pPr marL="342900">
              <a:spcBef>
                <a:spcPts val="0"/>
              </a:spcBef>
              <a:buSzPct val="100000"/>
            </a:pPr>
            <a:r>
              <a:rPr lang="en-US" sz="2000" dirty="0">
                <a:latin typeface="Times New Roman" panose="02020603050405020304" pitchFamily="18" charset="0"/>
                <a:cs typeface="Times New Roman" panose="02020603050405020304" pitchFamily="18" charset="0"/>
              </a:rPr>
              <a:t>Depression and other emotional changes </a:t>
            </a:r>
          </a:p>
          <a:p>
            <a:pPr marL="342900">
              <a:spcBef>
                <a:spcPts val="0"/>
              </a:spcBef>
              <a:buSzPct val="100000"/>
            </a:pPr>
            <a:r>
              <a:rPr lang="en-US" sz="2000" dirty="0">
                <a:latin typeface="Times New Roman" panose="02020603050405020304" pitchFamily="18" charset="0"/>
                <a:cs typeface="Times New Roman" panose="02020603050405020304" pitchFamily="18" charset="0"/>
              </a:rPr>
              <a:t>Difficulty swallowing, chewing, and speaking </a:t>
            </a:r>
          </a:p>
          <a:p>
            <a:pPr marL="342900">
              <a:spcBef>
                <a:spcPts val="0"/>
              </a:spcBef>
              <a:buSzPct val="100000"/>
            </a:pPr>
            <a:r>
              <a:rPr lang="en-US" sz="2000" dirty="0">
                <a:latin typeface="Times New Roman" panose="02020603050405020304" pitchFamily="18" charset="0"/>
                <a:cs typeface="Times New Roman" panose="02020603050405020304" pitchFamily="18" charset="0"/>
              </a:rPr>
              <a:t>Urinary problems or constipation </a:t>
            </a:r>
          </a:p>
          <a:p>
            <a:pPr marL="342900">
              <a:spcBef>
                <a:spcPts val="0"/>
              </a:spcBef>
              <a:buSzPct val="100000"/>
            </a:pPr>
            <a:r>
              <a:rPr lang="en-US" sz="2000" dirty="0">
                <a:latin typeface="Times New Roman" panose="02020603050405020304" pitchFamily="18" charset="0"/>
                <a:cs typeface="Times New Roman" panose="02020603050405020304" pitchFamily="18" charset="0"/>
              </a:rPr>
              <a:t>Skin problems </a:t>
            </a:r>
          </a:p>
          <a:p>
            <a:pPr indent="-457200">
              <a:spcBef>
                <a:spcPts val="0"/>
              </a:spcBef>
              <a:buSzPct val="100000"/>
            </a:pPr>
            <a:endParaRPr lang="en-US" dirty="0">
              <a:latin typeface="Times New Roman" panose="02020603050405020304" pitchFamily="18" charset="0"/>
              <a:cs typeface="Times New Roman" panose="02020603050405020304" pitchFamily="18" charset="0"/>
            </a:endParaRPr>
          </a:p>
          <a:p>
            <a:pPr indent="-457200">
              <a:spcBef>
                <a:spcPts val="0"/>
              </a:spcBef>
              <a:buSzPct val="100000"/>
            </a:pPr>
            <a:endParaRPr dirty="0">
              <a:latin typeface="Times New Roman" panose="02020603050405020304" pitchFamily="18" charset="0"/>
              <a:cs typeface="Times New Roman" panose="02020603050405020304" pitchFamily="18" charset="0"/>
            </a:endParaRPr>
          </a:p>
        </p:txBody>
      </p:sp>
      <p:sp>
        <p:nvSpPr>
          <p:cNvPr id="194" name="Google Shape;194;p9"/>
          <p:cNvSpPr txBox="1">
            <a:spLocks noGrp="1"/>
          </p:cNvSpPr>
          <p:nvPr>
            <p:ph type="body" idx="2"/>
          </p:nvPr>
        </p:nvSpPr>
        <p:spPr>
          <a:xfrm>
            <a:off x="13168917" y="1983056"/>
            <a:ext cx="4429817" cy="3621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endParaRPr dirty="0"/>
          </a:p>
        </p:txBody>
      </p:sp>
      <p:sp>
        <p:nvSpPr>
          <p:cNvPr id="195" name="Google Shape;195;p9"/>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9"/>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97" name="Google Shape;197;p9"/>
          <p:cNvSpPr txBox="1"/>
          <p:nvPr/>
        </p:nvSpPr>
        <p:spPr>
          <a:xfrm>
            <a:off x="2682663" y="6444519"/>
            <a:ext cx="7876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074" name="Picture 2" descr="Parkinson's Disease | Neuphysio">
            <a:extLst>
              <a:ext uri="{FF2B5EF4-FFF2-40B4-BE49-F238E27FC236}">
                <a16:creationId xmlns:a16="http://schemas.microsoft.com/office/drawing/2014/main" id="{3FE72294-242D-CB45-F7B5-197473CC0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814" y="1883282"/>
            <a:ext cx="5418986" cy="4351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3"/>
          <p:cNvSpPr txBox="1">
            <a:spLocks noGrp="1"/>
          </p:cNvSpPr>
          <p:nvPr>
            <p:ph type="title"/>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Font typeface="Times New Roman"/>
              <a:buNone/>
            </a:pPr>
            <a:r>
              <a:rPr lang="en-US" sz="3400" dirty="0">
                <a:latin typeface="+mj-lt"/>
                <a:cs typeface="Times New Roman"/>
                <a:sym typeface="Times New Roman"/>
              </a:rPr>
              <a:t>Risk Factors for Parkinson’s Disease </a:t>
            </a:r>
            <a:endParaRPr dirty="0">
              <a:latin typeface="+mj-lt"/>
            </a:endParaRPr>
          </a:p>
        </p:txBody>
      </p:sp>
      <p:sp>
        <p:nvSpPr>
          <p:cNvPr id="246" name="Google Shape;246;p13"/>
          <p:cNvSpPr txBox="1">
            <a:spLocks noGrp="1"/>
          </p:cNvSpPr>
          <p:nvPr>
            <p:ph type="body" idx="1"/>
          </p:nvPr>
        </p:nvSpPr>
        <p:spPr>
          <a:xfrm>
            <a:off x="1363315" y="1027906"/>
            <a:ext cx="10515600" cy="4752408"/>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000" dirty="0">
                <a:latin typeface="Times New Roman" panose="02020603050405020304" pitchFamily="18" charset="0"/>
                <a:cs typeface="Times New Roman" panose="02020603050405020304" pitchFamily="18" charset="0"/>
              </a:rPr>
              <a:t>Scientists are working to better understand the broad range of environmental exposures linked to PD </a:t>
            </a:r>
          </a:p>
          <a:p>
            <a:pPr marL="0" indent="0">
              <a:spcBef>
                <a:spcPts val="0"/>
              </a:spcBef>
              <a:buNone/>
            </a:pPr>
            <a:r>
              <a:rPr lang="en-US" sz="2000" dirty="0">
                <a:latin typeface="Times New Roman" panose="02020603050405020304" pitchFamily="18" charset="0"/>
                <a:cs typeface="Times New Roman" panose="02020603050405020304" pitchFamily="18" charset="0"/>
              </a:rPr>
              <a:t>Some risk factors that may increase the risk for no—Hodgkin’s lymphoma includes:</a:t>
            </a:r>
          </a:p>
          <a:p>
            <a:pPr marL="0" indent="0">
              <a:spcBef>
                <a:spcPts val="0"/>
              </a:spcBef>
              <a:buNone/>
            </a:pPr>
            <a:r>
              <a:rPr lang="en-US" sz="2000" dirty="0">
                <a:latin typeface="Times New Roman" panose="02020603050405020304" pitchFamily="18" charset="0"/>
                <a:cs typeface="Times New Roman" panose="02020603050405020304" pitchFamily="18" charset="0"/>
              </a:rPr>
              <a:t> </a:t>
            </a:r>
          </a:p>
          <a:p>
            <a:pPr marL="285750" indent="-285750">
              <a:spcBef>
                <a:spcPts val="0"/>
              </a:spcBef>
            </a:pPr>
            <a:r>
              <a:rPr lang="en-US" sz="2000" b="1" dirty="0">
                <a:latin typeface="Times New Roman" panose="02020603050405020304" pitchFamily="18" charset="0"/>
                <a:cs typeface="Times New Roman" panose="02020603050405020304" pitchFamily="18" charset="0"/>
              </a:rPr>
              <a:t>Head Injury </a:t>
            </a:r>
            <a:r>
              <a:rPr lang="en-US" sz="2000" dirty="0">
                <a:latin typeface="Times New Roman" panose="02020603050405020304" pitchFamily="18" charset="0"/>
                <a:cs typeface="Times New Roman" panose="02020603050405020304" pitchFamily="18" charset="0"/>
              </a:rPr>
              <a:t>– traumatic brain injury- an injury that results in an alteration in the level of consciousness – has been associated with an increased risk of developing PD years after injury. </a:t>
            </a:r>
          </a:p>
          <a:p>
            <a:pPr marL="285750" indent="-285750">
              <a:spcBef>
                <a:spcPts val="0"/>
              </a:spcBef>
            </a:pPr>
            <a:r>
              <a:rPr lang="en-US" sz="2000" b="1" dirty="0">
                <a:latin typeface="Times New Roman" panose="02020603050405020304" pitchFamily="18" charset="0"/>
                <a:cs typeface="Times New Roman" panose="02020603050405020304" pitchFamily="18" charset="0"/>
              </a:rPr>
              <a:t>Area of Residence – </a:t>
            </a:r>
            <a:r>
              <a:rPr lang="en-US" sz="2000" dirty="0">
                <a:latin typeface="Times New Roman" panose="02020603050405020304" pitchFamily="18" charset="0"/>
                <a:cs typeface="Times New Roman" panose="02020603050405020304" pitchFamily="18" charset="0"/>
              </a:rPr>
              <a:t>there are differences in the geographic distribution of PD. These could be due to differences in environmental factors and genetic risk factors. </a:t>
            </a:r>
          </a:p>
          <a:p>
            <a:pPr marL="285750" indent="-285750">
              <a:spcBef>
                <a:spcPts val="0"/>
              </a:spcBef>
            </a:pPr>
            <a:r>
              <a:rPr lang="en-US" sz="2000" b="1" dirty="0">
                <a:latin typeface="Times New Roman" panose="02020603050405020304" pitchFamily="18" charset="0"/>
                <a:cs typeface="Times New Roman" panose="02020603050405020304" pitchFamily="18" charset="0"/>
              </a:rPr>
              <a:t>Occupation – </a:t>
            </a:r>
            <a:r>
              <a:rPr lang="en-US" sz="2000" dirty="0">
                <a:latin typeface="Times New Roman" panose="02020603050405020304" pitchFamily="18" charset="0"/>
                <a:cs typeface="Times New Roman" panose="02020603050405020304" pitchFamily="18" charset="0"/>
              </a:rPr>
              <a:t>certain occupational categories or job titles have been associated with a high incidence of PD, but results have been inconsistent. </a:t>
            </a:r>
          </a:p>
          <a:p>
            <a:pPr marL="285750" indent="-285750">
              <a:spcBef>
                <a:spcPts val="0"/>
              </a:spcBef>
            </a:pPr>
            <a:r>
              <a:rPr lang="en-US" sz="2000" b="1" dirty="0">
                <a:latin typeface="Times New Roman" panose="02020603050405020304" pitchFamily="18" charset="0"/>
                <a:cs typeface="Times New Roman" panose="02020603050405020304" pitchFamily="18" charset="0"/>
              </a:rPr>
              <a:t>Exposure to Metals - </a:t>
            </a:r>
            <a:r>
              <a:rPr lang="en-US" sz="2000" dirty="0">
                <a:latin typeface="Times New Roman" panose="02020603050405020304" pitchFamily="18" charset="0"/>
                <a:cs typeface="Times New Roman" panose="02020603050405020304" pitchFamily="18" charset="0"/>
              </a:rPr>
              <a:t>occupational exposures to various metals have been suggested to be related to the development of PD. </a:t>
            </a:r>
            <a:endParaRPr lang="en-US" sz="2000" b="1" dirty="0">
              <a:latin typeface="Times New Roman" panose="02020603050405020304" pitchFamily="18" charset="0"/>
              <a:cs typeface="Times New Roman" panose="02020603050405020304" pitchFamily="18" charset="0"/>
            </a:endParaRPr>
          </a:p>
          <a:p>
            <a:pPr marL="285750" indent="-285750">
              <a:spcBef>
                <a:spcPts val="0"/>
              </a:spcBef>
            </a:pPr>
            <a:r>
              <a:rPr lang="en-US" sz="2000" b="1" dirty="0">
                <a:latin typeface="Times New Roman" panose="02020603050405020304" pitchFamily="18" charset="0"/>
                <a:cs typeface="Times New Roman" panose="02020603050405020304" pitchFamily="18" charset="0"/>
              </a:rPr>
              <a:t>Solvents and Polychlorinated Biphenyls (PCBs)- </a:t>
            </a:r>
            <a:r>
              <a:rPr lang="en-US" sz="2000" dirty="0">
                <a:latin typeface="Times New Roman" panose="02020603050405020304" pitchFamily="18" charset="0"/>
                <a:cs typeface="Times New Roman" panose="02020603050405020304" pitchFamily="18" charset="0"/>
              </a:rPr>
              <a:t> Trichloroethylene (TCE) is a solvent used in many industries and is the most common organic contaminant in groundwater. Exposure to TCE was found to be associated with PD among workers whose factory jobs resulted in long-term exposure. </a:t>
            </a:r>
            <a:endParaRPr sz="1800" dirty="0">
              <a:latin typeface="Times New Roman" panose="02020603050405020304" pitchFamily="18" charset="0"/>
              <a:cs typeface="Times New Roman" panose="02020603050405020304" pitchFamily="18" charset="0"/>
            </a:endParaRPr>
          </a:p>
        </p:txBody>
      </p:sp>
      <p:sp>
        <p:nvSpPr>
          <p:cNvPr id="248" name="Google Shape;248;p13"/>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0" name="Google Shape;250;p13"/>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1143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Arial"/>
                <a:ea typeface="Arial"/>
                <a:cs typeface="Arial"/>
                <a:sym typeface="Arial"/>
              </a:rPr>
              <a:t>CASE STUDY</a:t>
            </a:r>
            <a:endParaRPr dirty="0"/>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Patient</a:t>
            </a:r>
            <a:r>
              <a:rPr lang="en-US" sz="1800" dirty="0">
                <a:latin typeface="Times New Roman" panose="02020603050405020304" pitchFamily="18" charset="0"/>
                <a:ea typeface="Sorts Mill Goudy"/>
                <a:cs typeface="Times New Roman" panose="02020603050405020304" pitchFamily="18" charset="0"/>
                <a:sym typeface="Sorts Mill Goudy"/>
              </a:rPr>
              <a:t>:</a:t>
            </a:r>
            <a:r>
              <a:rPr lang="hu-HU" sz="1800" dirty="0">
                <a:latin typeface="Times New Roman" panose="02020603050405020304" pitchFamily="18" charset="0"/>
                <a:ea typeface="Sorts Mill Goudy"/>
                <a:cs typeface="Times New Roman" panose="02020603050405020304" pitchFamily="18" charset="0"/>
                <a:sym typeface="Sorts Mill Goudy"/>
              </a:rPr>
              <a:t>Male</a:t>
            </a:r>
            <a:endParaRPr lang="en-US"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0"/>
              </a:spcBef>
              <a:buNone/>
            </a:pPr>
            <a:endParaRPr lang="en-US"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Age</a:t>
            </a:r>
            <a:r>
              <a:rPr lang="en-US" sz="1800" dirty="0">
                <a:latin typeface="Times New Roman" panose="02020603050405020304" pitchFamily="18" charset="0"/>
                <a:ea typeface="Sorts Mill Goudy"/>
                <a:cs typeface="Times New Roman" panose="02020603050405020304" pitchFamily="18" charset="0"/>
                <a:sym typeface="Sorts Mill Goudy"/>
              </a:rPr>
              <a:t>:</a:t>
            </a:r>
            <a:r>
              <a:rPr lang="hu-HU" sz="1800" dirty="0">
                <a:latin typeface="Times New Roman" panose="02020603050405020304" pitchFamily="18" charset="0"/>
                <a:ea typeface="Sorts Mill Goudy"/>
                <a:cs typeface="Times New Roman" panose="02020603050405020304" pitchFamily="18" charset="0"/>
                <a:sym typeface="Sorts Mill Goudy"/>
              </a:rPr>
              <a:t> 62 </a:t>
            </a:r>
          </a:p>
          <a:p>
            <a:pPr marL="0" lvl="0" indent="0">
              <a:lnSpc>
                <a:spcPct val="100000"/>
              </a:lnSpc>
              <a:spcBef>
                <a:spcPts val="0"/>
              </a:spcBef>
              <a:buNone/>
            </a:pPr>
            <a:endParaRPr lang="hu-HU" sz="1800" b="1" kern="1200" dirty="0">
              <a:solidFill>
                <a:prstClr val="black"/>
              </a:solidFill>
              <a:latin typeface="Times New Roman" panose="02020603050405020304" pitchFamily="18" charset="0"/>
              <a:cs typeface="Times New Roman" panose="02020603050405020304" pitchFamily="18" charset="0"/>
              <a:sym typeface="Sorts Mill Goudy"/>
            </a:endParaRPr>
          </a:p>
          <a:p>
            <a:pPr marL="0" lvl="0" indent="0">
              <a:lnSpc>
                <a:spcPct val="100000"/>
              </a:lnSpc>
              <a:spcBef>
                <a:spcPts val="0"/>
              </a:spcBef>
              <a:buNone/>
            </a:pPr>
            <a:r>
              <a:rPr lang="hu-HU" sz="1800" b="1" kern="1200" dirty="0" err="1">
                <a:solidFill>
                  <a:prstClr val="black"/>
                </a:solidFill>
                <a:latin typeface="Times New Roman" panose="02020603050405020304" pitchFamily="18" charset="0"/>
                <a:cs typeface="Times New Roman" panose="02020603050405020304" pitchFamily="18" charset="0"/>
                <a:sym typeface="Sorts Mill Goudy"/>
              </a:rPr>
              <a:t>History</a:t>
            </a:r>
            <a:r>
              <a:rPr lang="hu-HU" sz="1800" b="1" kern="1200" dirty="0">
                <a:solidFill>
                  <a:prstClr val="black"/>
                </a:solidFill>
                <a:latin typeface="Times New Roman" panose="02020603050405020304" pitchFamily="18" charset="0"/>
                <a:cs typeface="Times New Roman" panose="02020603050405020304" pitchFamily="18" charset="0"/>
                <a:sym typeface="Sorts Mill Goudy"/>
              </a:rPr>
              <a:t>: </a:t>
            </a:r>
            <a:r>
              <a:rPr lang="hu-HU" sz="1800" kern="1200" dirty="0" err="1">
                <a:solidFill>
                  <a:prstClr val="black"/>
                </a:solidFill>
                <a:latin typeface="Times New Roman" panose="02020603050405020304" pitchFamily="18" charset="0"/>
                <a:cs typeface="Times New Roman" panose="02020603050405020304" pitchFamily="18" charset="0"/>
                <a:sym typeface="Sorts Mill Goudy"/>
              </a:rPr>
              <a:t>Family</a:t>
            </a:r>
            <a:r>
              <a:rPr lang="hu-HU" sz="1800" kern="1200" dirty="0">
                <a:solidFill>
                  <a:prstClr val="black"/>
                </a:solidFill>
                <a:latin typeface="Times New Roman" panose="02020603050405020304" pitchFamily="18" charset="0"/>
                <a:cs typeface="Times New Roman" panose="02020603050405020304" pitchFamily="18" charset="0"/>
                <a:sym typeface="Sorts Mill Goudy"/>
              </a:rPr>
              <a:t> </a:t>
            </a:r>
            <a:r>
              <a:rPr lang="hu-HU" sz="1800" kern="1200" dirty="0" err="1">
                <a:solidFill>
                  <a:prstClr val="black"/>
                </a:solidFill>
                <a:latin typeface="Times New Roman" panose="02020603050405020304" pitchFamily="18" charset="0"/>
                <a:cs typeface="Times New Roman" panose="02020603050405020304" pitchFamily="18" charset="0"/>
                <a:sym typeface="Sorts Mill Goudy"/>
              </a:rPr>
              <a:t>history</a:t>
            </a:r>
            <a:r>
              <a:rPr lang="hu-HU" sz="1800" kern="1200" dirty="0">
                <a:solidFill>
                  <a:prstClr val="black"/>
                </a:solidFill>
                <a:latin typeface="Times New Roman" panose="02020603050405020304" pitchFamily="18" charset="0"/>
                <a:cs typeface="Times New Roman" panose="02020603050405020304" pitchFamily="18" charset="0"/>
                <a:sym typeface="Sorts Mill Goudy"/>
              </a:rPr>
              <a:t> is </a:t>
            </a:r>
            <a:r>
              <a:rPr lang="hu-HU" sz="1800" kern="1200" dirty="0" err="1">
                <a:solidFill>
                  <a:prstClr val="black"/>
                </a:solidFill>
                <a:latin typeface="Times New Roman" panose="02020603050405020304" pitchFamily="18" charset="0"/>
                <a:cs typeface="Times New Roman" panose="02020603050405020304" pitchFamily="18" charset="0"/>
                <a:sym typeface="Sorts Mill Goudy"/>
              </a:rPr>
              <a:t>negative</a:t>
            </a:r>
            <a:r>
              <a:rPr lang="hu-HU" sz="1800" kern="1200" dirty="0">
                <a:solidFill>
                  <a:prstClr val="black"/>
                </a:solidFill>
                <a:latin typeface="Times New Roman" panose="02020603050405020304" pitchFamily="18" charset="0"/>
                <a:cs typeface="Times New Roman" panose="02020603050405020304" pitchFamily="18" charset="0"/>
                <a:sym typeface="Sorts Mill Goudy"/>
              </a:rPr>
              <a:t>.</a:t>
            </a:r>
          </a:p>
          <a:p>
            <a:pPr marL="0" indent="0">
              <a:lnSpc>
                <a:spcPct val="100000"/>
              </a:lnSpc>
              <a:spcBef>
                <a:spcPts val="0"/>
              </a:spcBef>
              <a:buNone/>
            </a:pPr>
            <a:r>
              <a:rPr lang="hu-HU" sz="1800" dirty="0">
                <a:latin typeface="Times New Roman" panose="02020603050405020304" pitchFamily="18" charset="0"/>
                <a:ea typeface="Sorts Mill Goudy"/>
                <a:cs typeface="Times New Roman" panose="02020603050405020304" pitchFamily="18" charset="0"/>
                <a:sym typeface="Sorts Mill Goudy"/>
              </a:rPr>
              <a:t> </a:t>
            </a:r>
            <a:r>
              <a:rPr lang="hu-HU" sz="1800" dirty="0" err="1">
                <a:latin typeface="Times New Roman" panose="02020603050405020304" pitchFamily="18" charset="0"/>
                <a:ea typeface="Sorts Mill Goudy"/>
                <a:cs typeface="Times New Roman" panose="02020603050405020304" pitchFamily="18" charset="0"/>
                <a:sym typeface="Sorts Mill Goudy"/>
              </a:rPr>
              <a:t>Parkinson’s</a:t>
            </a:r>
            <a:r>
              <a:rPr lang="hu-HU" sz="1800" dirty="0">
                <a:latin typeface="Times New Roman" panose="02020603050405020304" pitchFamily="18" charset="0"/>
                <a:ea typeface="Sorts Mill Goudy"/>
                <a:cs typeface="Times New Roman" panose="02020603050405020304" pitchFamily="18" charset="0"/>
                <a:sym typeface="Sorts Mill Goudy"/>
              </a:rPr>
              <a:t> </a:t>
            </a:r>
            <a:r>
              <a:rPr lang="hu-HU" sz="1800" dirty="0" err="1">
                <a:latin typeface="Times New Roman" panose="02020603050405020304" pitchFamily="18" charset="0"/>
                <a:ea typeface="Sorts Mill Goudy"/>
                <a:cs typeface="Times New Roman" panose="02020603050405020304" pitchFamily="18" charset="0"/>
                <a:sym typeface="Sorts Mill Goudy"/>
              </a:rPr>
              <a:t>syndrome</a:t>
            </a:r>
            <a:r>
              <a:rPr lang="hu-HU" sz="1800" dirty="0">
                <a:latin typeface="Times New Roman" panose="02020603050405020304" pitchFamily="18" charset="0"/>
                <a:ea typeface="Sorts Mill Goudy"/>
                <a:cs typeface="Times New Roman" panose="02020603050405020304" pitchFamily="18" charset="0"/>
                <a:sym typeface="Sorts Mill Goudy"/>
              </a:rPr>
              <a:t> </a:t>
            </a:r>
            <a:r>
              <a:rPr lang="hu-HU" sz="1800" dirty="0" err="1">
                <a:latin typeface="Times New Roman" panose="02020603050405020304" pitchFamily="18" charset="0"/>
                <a:ea typeface="Sorts Mill Goudy"/>
                <a:cs typeface="Times New Roman" panose="02020603050405020304" pitchFamily="18" charset="0"/>
                <a:sym typeface="Sorts Mill Goudy"/>
              </a:rPr>
              <a:t>was</a:t>
            </a:r>
            <a:r>
              <a:rPr lang="hu-HU" sz="1800" dirty="0">
                <a:latin typeface="Times New Roman" panose="02020603050405020304" pitchFamily="18" charset="0"/>
                <a:ea typeface="Sorts Mill Goudy"/>
                <a:cs typeface="Times New Roman" panose="02020603050405020304" pitchFamily="18" charset="0"/>
                <a:sym typeface="Sorts Mill Goudy"/>
              </a:rPr>
              <a:t> </a:t>
            </a:r>
            <a:r>
              <a:rPr lang="hu-HU" sz="1800" dirty="0" err="1">
                <a:latin typeface="Times New Roman" panose="02020603050405020304" pitchFamily="18" charset="0"/>
                <a:ea typeface="Sorts Mill Goudy"/>
                <a:cs typeface="Times New Roman" panose="02020603050405020304" pitchFamily="18" charset="0"/>
                <a:sym typeface="Sorts Mill Goudy"/>
              </a:rPr>
              <a:t>diagnosed</a:t>
            </a:r>
            <a:r>
              <a:rPr lang="en-US" sz="1800" dirty="0">
                <a:latin typeface="Times New Roman" panose="02020603050405020304" pitchFamily="18" charset="0"/>
                <a:ea typeface="Sorts Mill Goudy"/>
                <a:cs typeface="Times New Roman" panose="02020603050405020304" pitchFamily="18" charset="0"/>
                <a:sym typeface="Sorts Mill Goudy"/>
              </a:rPr>
              <a:t> </a:t>
            </a:r>
            <a:r>
              <a:rPr lang="en-US" sz="1800" dirty="0" smtClean="0">
                <a:latin typeface="Times New Roman" panose="02020603050405020304" pitchFamily="18" charset="0"/>
                <a:ea typeface="Sorts Mill Goudy"/>
                <a:cs typeface="Times New Roman" panose="02020603050405020304" pitchFamily="18" charset="0"/>
                <a:sym typeface="Sorts Mill Goudy"/>
              </a:rPr>
              <a:t>1</a:t>
            </a:r>
            <a:r>
              <a:rPr lang="hu-HU" sz="1800" dirty="0" smtClean="0">
                <a:latin typeface="Times New Roman" panose="02020603050405020304" pitchFamily="18" charset="0"/>
                <a:ea typeface="Sorts Mill Goudy"/>
                <a:cs typeface="Times New Roman" panose="02020603050405020304" pitchFamily="18" charset="0"/>
                <a:sym typeface="Sorts Mill Goudy"/>
              </a:rPr>
              <a:t>/2</a:t>
            </a:r>
            <a:r>
              <a:rPr lang="en-US" sz="1800" dirty="0" smtClean="0">
                <a:latin typeface="Times New Roman" panose="02020603050405020304" pitchFamily="18" charset="0"/>
                <a:ea typeface="Sorts Mill Goudy"/>
                <a:cs typeface="Times New Roman" panose="02020603050405020304" pitchFamily="18" charset="0"/>
                <a:sym typeface="Sorts Mill Goudy"/>
              </a:rPr>
              <a:t> </a:t>
            </a:r>
            <a:r>
              <a:rPr lang="en-US" sz="1800" dirty="0">
                <a:latin typeface="Times New Roman" panose="02020603050405020304" pitchFamily="18" charset="0"/>
                <a:ea typeface="Sorts Mill Goudy"/>
                <a:cs typeface="Times New Roman" panose="02020603050405020304" pitchFamily="18" charset="0"/>
                <a:sym typeface="Sorts Mill Goudy"/>
              </a:rPr>
              <a:t>year ago</a:t>
            </a:r>
            <a:r>
              <a:rPr lang="hu-HU" sz="1800" dirty="0">
                <a:latin typeface="Times New Roman" panose="02020603050405020304" pitchFamily="18" charset="0"/>
                <a:ea typeface="Sorts Mill Goudy"/>
                <a:cs typeface="Times New Roman" panose="02020603050405020304" pitchFamily="18" charset="0"/>
                <a:sym typeface="Sorts Mill Goudy"/>
              </a:rPr>
              <a:t>.</a:t>
            </a:r>
          </a:p>
          <a:p>
            <a:pPr marL="0" lvl="0" indent="0">
              <a:lnSpc>
                <a:spcPct val="100000"/>
              </a:lnSpc>
              <a:spcBef>
                <a:spcPts val="0"/>
              </a:spcBef>
              <a:buNone/>
            </a:pPr>
            <a:endParaRPr lang="en-US" sz="1800" kern="1200" dirty="0">
              <a:solidFill>
                <a:prstClr val="black"/>
              </a:solidFill>
              <a:latin typeface="Times New Roman" panose="02020603050405020304" pitchFamily="18" charset="0"/>
              <a:cs typeface="Times New Roman" panose="02020603050405020304" pitchFamily="18" charset="0"/>
              <a:sym typeface="Sorts Mill Goudy"/>
            </a:endParaRPr>
          </a:p>
          <a:p>
            <a:pPr marL="0" lvl="0" indent="0">
              <a:lnSpc>
                <a:spcPct val="100000"/>
              </a:lnSpc>
              <a:spcBef>
                <a:spcPts val="0"/>
              </a:spcBef>
              <a:buNone/>
            </a:pPr>
            <a:endParaRPr lang="en-US" sz="1800" b="1" kern="1200" dirty="0">
              <a:solidFill>
                <a:prstClr val="black"/>
              </a:solidFill>
              <a:latin typeface="Times New Roman" panose="02020603050405020304" pitchFamily="18" charset="0"/>
              <a:cs typeface="Times New Roman" panose="02020603050405020304" pitchFamily="18" charset="0"/>
              <a:sym typeface="Sorts Mill Goudy"/>
            </a:endParaRPr>
          </a:p>
          <a:p>
            <a:pPr marL="0" lvl="0" indent="0">
              <a:lnSpc>
                <a:spcPct val="100000"/>
              </a:lnSpc>
              <a:spcBef>
                <a:spcPts val="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Medical history</a:t>
            </a:r>
            <a:r>
              <a:rPr lang="en-US" sz="1800" dirty="0">
                <a:latin typeface="Times New Roman" panose="02020603050405020304" pitchFamily="18" charset="0"/>
                <a:ea typeface="Sorts Mill Goudy"/>
                <a:cs typeface="Times New Roman" panose="02020603050405020304" pitchFamily="18" charset="0"/>
                <a:sym typeface="Sorts Mill Goudy"/>
              </a:rPr>
              <a:t>:</a:t>
            </a:r>
            <a:r>
              <a:rPr lang="hu-HU" sz="1800" dirty="0">
                <a:latin typeface="Times New Roman" panose="02020603050405020304" pitchFamily="18" charset="0"/>
                <a:ea typeface="Calibri" panose="020F0502020204030204" pitchFamily="34" charset="0"/>
                <a:cs typeface="Times New Roman" panose="02020603050405020304" pitchFamily="18" charset="0"/>
              </a:rPr>
              <a:t>The </a:t>
            </a:r>
            <a:r>
              <a:rPr lang="hu-HU" sz="1800" dirty="0" err="1">
                <a:latin typeface="Times New Roman" panose="02020603050405020304" pitchFamily="18" charset="0"/>
                <a:ea typeface="Calibri" panose="020F0502020204030204" pitchFamily="34" charset="0"/>
                <a:cs typeface="Times New Roman" panose="02020603050405020304" pitchFamily="18" charset="0"/>
              </a:rPr>
              <a:t>diagnosis</a:t>
            </a:r>
            <a:r>
              <a:rPr lang="hu-HU" sz="1800" dirty="0">
                <a:latin typeface="Times New Roman" panose="02020603050405020304" pitchFamily="18" charset="0"/>
                <a:ea typeface="Calibri" panose="020F0502020204030204" pitchFamily="34" charset="0"/>
                <a:cs typeface="Times New Roman" panose="02020603050405020304" pitchFamily="18" charset="0"/>
              </a:rPr>
              <a:t> of </a:t>
            </a:r>
            <a:r>
              <a:rPr lang="hu-HU" sz="1800" dirty="0" err="1">
                <a:latin typeface="Times New Roman" panose="02020603050405020304" pitchFamily="18" charset="0"/>
                <a:ea typeface="Calibri" panose="020F0502020204030204" pitchFamily="34" charset="0"/>
                <a:cs typeface="Times New Roman" panose="02020603050405020304" pitchFamily="18" charset="0"/>
              </a:rPr>
              <a:t>Parkinson's</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disease</a:t>
            </a:r>
            <a:r>
              <a:rPr lang="hu-HU" sz="1800" dirty="0">
                <a:latin typeface="Times New Roman" panose="02020603050405020304" pitchFamily="18" charset="0"/>
                <a:ea typeface="Calibri" panose="020F0502020204030204" pitchFamily="34" charset="0"/>
                <a:cs typeface="Times New Roman" panose="02020603050405020304" pitchFamily="18" charset="0"/>
              </a:rPr>
              <a:t> is </a:t>
            </a:r>
            <a:r>
              <a:rPr lang="hu-HU" sz="1800" dirty="0" err="1">
                <a:latin typeface="Times New Roman" panose="02020603050405020304" pitchFamily="18" charset="0"/>
                <a:ea typeface="Calibri" panose="020F0502020204030204" pitchFamily="34" charset="0"/>
                <a:cs typeface="Times New Roman" panose="02020603050405020304" pitchFamily="18" charset="0"/>
              </a:rPr>
              <a:t>primarily</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clinical</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based</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on</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the</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patient's</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symptoms</a:t>
            </a:r>
            <a:r>
              <a:rPr lang="hu-HU" sz="1800" dirty="0">
                <a:latin typeface="Times New Roman" panose="02020603050405020304" pitchFamily="18" charset="0"/>
                <a:ea typeface="Calibri" panose="020F0502020204030204" pitchFamily="34" charset="0"/>
                <a:cs typeface="Times New Roman" panose="02020603050405020304" pitchFamily="18" charset="0"/>
              </a:rPr>
              <a:t> and a </a:t>
            </a:r>
            <a:r>
              <a:rPr lang="hu-HU" sz="1800" dirty="0" err="1">
                <a:latin typeface="Times New Roman" panose="02020603050405020304" pitchFamily="18" charset="0"/>
                <a:ea typeface="Calibri" panose="020F0502020204030204" pitchFamily="34" charset="0"/>
                <a:cs typeface="Times New Roman" panose="02020603050405020304" pitchFamily="18" charset="0"/>
              </a:rPr>
              <a:t>thorough</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neurological</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examination</a:t>
            </a:r>
            <a:r>
              <a:rPr lang="hu-HU" sz="1800" dirty="0">
                <a:latin typeface="Times New Roman" panose="02020603050405020304" pitchFamily="18" charset="0"/>
                <a:ea typeface="Calibri" panose="020F0502020204030204" pitchFamily="34" charset="0"/>
                <a:cs typeface="Times New Roman" panose="02020603050405020304" pitchFamily="18" charset="0"/>
              </a:rPr>
              <a:t>.</a:t>
            </a:r>
          </a:p>
          <a:p>
            <a:pPr marL="0" lvl="0" indent="0">
              <a:lnSpc>
                <a:spcPct val="100000"/>
              </a:lnSpc>
              <a:spcBef>
                <a:spcPts val="600"/>
              </a:spcBef>
              <a:buNone/>
            </a:pPr>
            <a:r>
              <a:rPr lang="hu-HU" sz="1800" b="1" dirty="0" err="1">
                <a:latin typeface="Times New Roman" panose="02020603050405020304" pitchFamily="18" charset="0"/>
                <a:ea typeface="Sorts Mill Goudy"/>
                <a:cs typeface="Times New Roman" panose="02020603050405020304" pitchFamily="18" charset="0"/>
                <a:sym typeface="Sorts Mill Goudy"/>
              </a:rPr>
              <a:t>Symptoms:</a:t>
            </a:r>
            <a:r>
              <a:rPr lang="hu-HU" sz="1800" dirty="0" err="1">
                <a:latin typeface="Times New Roman" panose="02020603050405020304" pitchFamily="18" charset="0"/>
                <a:cs typeface="Times New Roman" panose="02020603050405020304" pitchFamily="18" charset="0"/>
              </a:rPr>
              <a:t>resting</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tremor</a:t>
            </a:r>
            <a:r>
              <a:rPr lang="hu-HU" sz="1800" dirty="0">
                <a:latin typeface="Times New Roman" panose="02020603050405020304" pitchFamily="18" charset="0"/>
                <a:cs typeface="Times New Roman" panose="02020603050405020304" pitchFamily="18" charset="0"/>
              </a:rPr>
              <a:t> in </a:t>
            </a:r>
            <a:r>
              <a:rPr lang="hu-HU" sz="1800" dirty="0" err="1">
                <a:latin typeface="Times New Roman" panose="02020603050405020304" pitchFamily="18" charset="0"/>
                <a:cs typeface="Times New Roman" panose="02020603050405020304" pitchFamily="18" charset="0"/>
              </a:rPr>
              <a:t>his</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right</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hand</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stiffness</a:t>
            </a:r>
            <a:r>
              <a:rPr lang="hu-HU" sz="1800" dirty="0" smtClean="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difficulty</a:t>
            </a:r>
            <a:r>
              <a:rPr lang="hu-HU" sz="1800" dirty="0">
                <a:latin typeface="Times New Roman" panose="02020603050405020304" pitchFamily="18" charset="0"/>
                <a:cs typeface="Times New Roman" panose="02020603050405020304" pitchFamily="18" charset="0"/>
              </a:rPr>
              <a:t> </a:t>
            </a:r>
            <a:r>
              <a:rPr lang="hu-HU" sz="1800" dirty="0" err="1">
                <a:latin typeface="Times New Roman" panose="02020603050405020304" pitchFamily="18" charset="0"/>
                <a:cs typeface="Times New Roman" panose="02020603050405020304" pitchFamily="18" charset="0"/>
              </a:rPr>
              <a:t>initiating</a:t>
            </a:r>
            <a:r>
              <a:rPr lang="hu-HU" sz="1800" dirty="0">
                <a:latin typeface="Times New Roman" panose="02020603050405020304" pitchFamily="18" charset="0"/>
                <a:cs typeface="Times New Roman" panose="02020603050405020304" pitchFamily="18" charset="0"/>
              </a:rPr>
              <a:t> </a:t>
            </a:r>
            <a:r>
              <a:rPr lang="hu-HU" sz="1800" dirty="0" err="1" smtClean="0">
                <a:latin typeface="Times New Roman" panose="02020603050405020304" pitchFamily="18" charset="0"/>
                <a:cs typeface="Times New Roman" panose="02020603050405020304" pitchFamily="18" charset="0"/>
              </a:rPr>
              <a:t>movement</a:t>
            </a:r>
            <a:r>
              <a:rPr lang="hu-HU" sz="1800" dirty="0" smtClean="0">
                <a:latin typeface="Times New Roman" panose="02020603050405020304" pitchFamily="18" charset="0"/>
                <a:cs typeface="Times New Roman" panose="02020603050405020304" pitchFamily="18" charset="0"/>
              </a:rPr>
              <a:t>, </a:t>
            </a:r>
            <a:r>
              <a:rPr lang="hu-HU" sz="1800" dirty="0" err="1" smtClean="0">
                <a:latin typeface="Times New Roman" panose="02020603050405020304" pitchFamily="18" charset="0"/>
                <a:cs typeface="Times New Roman" panose="02020603050405020304" pitchFamily="18" charset="0"/>
              </a:rPr>
              <a:t>slowness</a:t>
            </a:r>
            <a:r>
              <a:rPr lang="hu-HU" sz="1800" dirty="0" smtClean="0">
                <a:latin typeface="Times New Roman" panose="02020603050405020304" pitchFamily="18" charset="0"/>
                <a:cs typeface="Times New Roman" panose="02020603050405020304" pitchFamily="18" charset="0"/>
              </a:rPr>
              <a:t> of </a:t>
            </a:r>
            <a:r>
              <a:rPr lang="hu-HU" sz="1800" dirty="0" err="1" smtClean="0">
                <a:latin typeface="Times New Roman" panose="02020603050405020304" pitchFamily="18" charset="0"/>
                <a:cs typeface="Times New Roman" panose="02020603050405020304" pitchFamily="18" charset="0"/>
              </a:rPr>
              <a:t>movement</a:t>
            </a:r>
            <a:r>
              <a:rPr lang="hu-HU" sz="1800" dirty="0" smtClean="0">
                <a:latin typeface="Times New Roman" panose="02020603050405020304" pitchFamily="18" charset="0"/>
                <a:cs typeface="Times New Roman" panose="02020603050405020304" pitchFamily="18" charset="0"/>
              </a:rPr>
              <a:t>, </a:t>
            </a:r>
            <a:r>
              <a:rPr lang="hu-HU" sz="1800" dirty="0" err="1" smtClean="0">
                <a:latin typeface="Times New Roman" panose="02020603050405020304" pitchFamily="18" charset="0"/>
                <a:cs typeface="Times New Roman" panose="02020603050405020304" pitchFamily="18" charset="0"/>
              </a:rPr>
              <a:t>impaired</a:t>
            </a:r>
            <a:r>
              <a:rPr lang="hu-HU" sz="1800" dirty="0" smtClean="0">
                <a:latin typeface="Times New Roman" panose="02020603050405020304" pitchFamily="18" charset="0"/>
                <a:cs typeface="Times New Roman" panose="02020603050405020304" pitchFamily="18" charset="0"/>
              </a:rPr>
              <a:t> </a:t>
            </a:r>
            <a:r>
              <a:rPr lang="hu-HU" sz="1800" dirty="0" err="1" smtClean="0">
                <a:latin typeface="Times New Roman" panose="02020603050405020304" pitchFamily="18" charset="0"/>
                <a:cs typeface="Times New Roman" panose="02020603050405020304" pitchFamily="18" charset="0"/>
              </a:rPr>
              <a:t>coordination</a:t>
            </a:r>
            <a:r>
              <a:rPr lang="hu-HU" sz="1800" dirty="0" smtClean="0">
                <a:latin typeface="Times New Roman" panose="02020603050405020304" pitchFamily="18" charset="0"/>
                <a:cs typeface="Times New Roman" panose="02020603050405020304" pitchFamily="18" charset="0"/>
              </a:rPr>
              <a:t>.</a:t>
            </a:r>
          </a:p>
          <a:p>
            <a:pPr marL="0" lvl="0" indent="0">
              <a:lnSpc>
                <a:spcPct val="100000"/>
              </a:lnSpc>
              <a:spcBef>
                <a:spcPts val="600"/>
              </a:spcBef>
              <a:buNone/>
            </a:pPr>
            <a:endParaRPr lang="hu-HU" sz="1800" dirty="0">
              <a:latin typeface="Times New Roman" panose="02020603050405020304" pitchFamily="18" charset="0"/>
              <a:cs typeface="Times New Roman" panose="02020603050405020304" pitchFamily="18" charset="0"/>
            </a:endParaRPr>
          </a:p>
          <a:p>
            <a:pPr marL="0" lvl="0" indent="0">
              <a:lnSpc>
                <a:spcPct val="100000"/>
              </a:lnSpc>
              <a:spcBef>
                <a:spcPts val="600"/>
              </a:spcBef>
              <a:buNone/>
            </a:pPr>
            <a:r>
              <a:rPr lang="hu-HU" sz="1800" dirty="0" err="1">
                <a:latin typeface="Times New Roman" panose="02020603050405020304" pitchFamily="18" charset="0"/>
                <a:ea typeface="Calibri" panose="020F0502020204030204" pitchFamily="34" charset="0"/>
                <a:cs typeface="Times New Roman" panose="02020603050405020304" pitchFamily="18" charset="0"/>
              </a:rPr>
              <a:t>His</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wife</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also</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reports</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that</a:t>
            </a:r>
            <a:r>
              <a:rPr lang="hu-HU" sz="1800" dirty="0">
                <a:latin typeface="Times New Roman" panose="02020603050405020304" pitchFamily="18" charset="0"/>
                <a:ea typeface="Calibri" panose="020F0502020204030204" pitchFamily="34" charset="0"/>
                <a:cs typeface="Times New Roman" panose="02020603050405020304" pitchFamily="18" charset="0"/>
              </a:rPr>
              <a:t> he has </a:t>
            </a:r>
            <a:r>
              <a:rPr lang="hu-HU" sz="1800" dirty="0" err="1">
                <a:latin typeface="Times New Roman" panose="02020603050405020304" pitchFamily="18" charset="0"/>
                <a:ea typeface="Calibri" panose="020F0502020204030204" pitchFamily="34" charset="0"/>
                <a:cs typeface="Times New Roman" panose="02020603050405020304" pitchFamily="18" charset="0"/>
              </a:rPr>
              <a:t>been</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experiencing</a:t>
            </a:r>
            <a:r>
              <a:rPr lang="hu-HU" sz="1800" dirty="0">
                <a:latin typeface="Times New Roman" panose="02020603050405020304" pitchFamily="18" charset="0"/>
                <a:ea typeface="Calibri" panose="020F0502020204030204" pitchFamily="34" charset="0"/>
                <a:cs typeface="Times New Roman" panose="02020603050405020304" pitchFamily="18" charset="0"/>
              </a:rPr>
              <a:t> a </a:t>
            </a:r>
            <a:r>
              <a:rPr lang="hu-HU" sz="1800" dirty="0" err="1">
                <a:latin typeface="Times New Roman" panose="02020603050405020304" pitchFamily="18" charset="0"/>
                <a:ea typeface="Calibri" panose="020F0502020204030204" pitchFamily="34" charset="0"/>
                <a:cs typeface="Times New Roman" panose="02020603050405020304" pitchFamily="18" charset="0"/>
              </a:rPr>
              <a:t>reduced</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sense</a:t>
            </a:r>
            <a:r>
              <a:rPr lang="hu-HU" sz="1800" dirty="0">
                <a:latin typeface="Times New Roman" panose="02020603050405020304" pitchFamily="18" charset="0"/>
                <a:ea typeface="Calibri" panose="020F0502020204030204" pitchFamily="34" charset="0"/>
                <a:cs typeface="Times New Roman" panose="02020603050405020304" pitchFamily="18" charset="0"/>
              </a:rPr>
              <a:t> of </a:t>
            </a:r>
            <a:r>
              <a:rPr lang="hu-HU" sz="1800" dirty="0" err="1">
                <a:latin typeface="Times New Roman" panose="02020603050405020304" pitchFamily="18" charset="0"/>
                <a:ea typeface="Calibri" panose="020F0502020204030204" pitchFamily="34" charset="0"/>
                <a:cs typeface="Times New Roman" panose="02020603050405020304" pitchFamily="18" charset="0"/>
              </a:rPr>
              <a:t>smell</a:t>
            </a:r>
            <a:r>
              <a:rPr lang="hu-HU" sz="1800" dirty="0">
                <a:latin typeface="Times New Roman" panose="02020603050405020304" pitchFamily="18" charset="0"/>
                <a:ea typeface="Calibri" panose="020F0502020204030204" pitchFamily="34" charset="0"/>
                <a:cs typeface="Times New Roman" panose="02020603050405020304" pitchFamily="18" charset="0"/>
              </a:rPr>
              <a:t>, and </a:t>
            </a:r>
            <a:r>
              <a:rPr lang="hu-HU" sz="1800" dirty="0" err="1">
                <a:latin typeface="Times New Roman" panose="02020603050405020304" pitchFamily="18" charset="0"/>
                <a:ea typeface="Calibri" panose="020F0502020204030204" pitchFamily="34" charset="0"/>
                <a:cs typeface="Times New Roman" panose="02020603050405020304" pitchFamily="18" charset="0"/>
              </a:rPr>
              <a:t>she</a:t>
            </a:r>
            <a:r>
              <a:rPr lang="hu-HU" sz="1800" dirty="0">
                <a:latin typeface="Times New Roman" panose="02020603050405020304" pitchFamily="18" charset="0"/>
                <a:ea typeface="Calibri" panose="020F0502020204030204" pitchFamily="34" charset="0"/>
                <a:cs typeface="Times New Roman" panose="02020603050405020304" pitchFamily="18" charset="0"/>
              </a:rPr>
              <a:t> has </a:t>
            </a:r>
            <a:r>
              <a:rPr lang="hu-HU" sz="1800" dirty="0" err="1">
                <a:latin typeface="Times New Roman" panose="02020603050405020304" pitchFamily="18" charset="0"/>
                <a:ea typeface="Calibri" panose="020F0502020204030204" pitchFamily="34" charset="0"/>
                <a:cs typeface="Times New Roman" panose="02020603050405020304" pitchFamily="18" charset="0"/>
              </a:rPr>
              <a:t>noticed</a:t>
            </a:r>
            <a:r>
              <a:rPr lang="hu-HU" sz="1800" dirty="0">
                <a:latin typeface="Times New Roman" panose="02020603050405020304" pitchFamily="18" charset="0"/>
                <a:ea typeface="Calibri" panose="020F0502020204030204" pitchFamily="34" charset="0"/>
                <a:cs typeface="Times New Roman" panose="02020603050405020304" pitchFamily="18" charset="0"/>
              </a:rPr>
              <a:t> a </a:t>
            </a:r>
            <a:r>
              <a:rPr lang="hu-HU" sz="1800" dirty="0" err="1">
                <a:latin typeface="Times New Roman" panose="02020603050405020304" pitchFamily="18" charset="0"/>
                <a:ea typeface="Calibri" panose="020F0502020204030204" pitchFamily="34" charset="0"/>
                <a:cs typeface="Times New Roman" panose="02020603050405020304" pitchFamily="18" charset="0"/>
              </a:rPr>
              <a:t>decrease</a:t>
            </a:r>
            <a:r>
              <a:rPr lang="hu-HU" sz="1800" dirty="0">
                <a:latin typeface="Times New Roman" panose="02020603050405020304" pitchFamily="18" charset="0"/>
                <a:ea typeface="Calibri" panose="020F0502020204030204" pitchFamily="34" charset="0"/>
                <a:cs typeface="Times New Roman" panose="02020603050405020304" pitchFamily="18" charset="0"/>
              </a:rPr>
              <a:t> in </a:t>
            </a:r>
            <a:r>
              <a:rPr lang="hu-HU" sz="1800" dirty="0" err="1">
                <a:latin typeface="Times New Roman" panose="02020603050405020304" pitchFamily="18" charset="0"/>
                <a:ea typeface="Calibri" panose="020F0502020204030204" pitchFamily="34" charset="0"/>
                <a:cs typeface="Times New Roman" panose="02020603050405020304" pitchFamily="18" charset="0"/>
              </a:rPr>
              <a:t>his</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facial</a:t>
            </a:r>
            <a:r>
              <a:rPr lang="hu-HU"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err="1">
                <a:latin typeface="Times New Roman" panose="02020603050405020304" pitchFamily="18" charset="0"/>
                <a:ea typeface="Calibri" panose="020F0502020204030204" pitchFamily="34" charset="0"/>
                <a:cs typeface="Times New Roman" panose="02020603050405020304" pitchFamily="18" charset="0"/>
              </a:rPr>
              <a:t>expressions</a:t>
            </a:r>
            <a:r>
              <a:rPr lang="hu-HU" sz="1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hu-HU" sz="1800" dirty="0" smtClean="0">
                <a:latin typeface="Times New Roman" panose="02020603050405020304" pitchFamily="18" charset="0"/>
                <a:ea typeface="Calibri" panose="020F0502020204030204" pitchFamily="34" charset="0"/>
                <a:cs typeface="Times New Roman" panose="02020603050405020304" pitchFamily="18" charset="0"/>
              </a:rPr>
              <a:t>H</a:t>
            </a:r>
            <a:r>
              <a:rPr lang="en-US" sz="1800" dirty="0" smtClean="0">
                <a:latin typeface="Times New Roman" panose="02020603050405020304" pitchFamily="18" charset="0"/>
                <a:ea typeface="Calibri" panose="020F0502020204030204" pitchFamily="34" charset="0"/>
                <a:cs typeface="Times New Roman" panose="02020603050405020304" pitchFamily="18" charset="0"/>
              </a:rPr>
              <a:t>is </a:t>
            </a:r>
            <a:r>
              <a:rPr lang="en-US" sz="1800" dirty="0">
                <a:latin typeface="Times New Roman" panose="02020603050405020304" pitchFamily="18" charset="0"/>
                <a:ea typeface="Calibri" panose="020F0502020204030204" pitchFamily="34" charset="0"/>
                <a:cs typeface="Times New Roman" panose="02020603050405020304" pitchFamily="18" charset="0"/>
              </a:rPr>
              <a:t>communication also slowed </a:t>
            </a:r>
            <a:r>
              <a:rPr lang="en-US" sz="1800" dirty="0" smtClean="0">
                <a:latin typeface="Times New Roman" panose="02020603050405020304" pitchFamily="18" charset="0"/>
                <a:ea typeface="Calibri" panose="020F0502020204030204" pitchFamily="34" charset="0"/>
                <a:cs typeface="Times New Roman" panose="02020603050405020304" pitchFamily="18" charset="0"/>
              </a:rPr>
              <a:t>down</a:t>
            </a:r>
            <a:r>
              <a:rPr lang="hu-HU" sz="1800" dirty="0" smtClean="0">
                <a:latin typeface="Times New Roman" panose="02020603050405020304" pitchFamily="18" charset="0"/>
                <a:ea typeface="Calibri" panose="020F0502020204030204" pitchFamily="34" charset="0"/>
                <a:cs typeface="Times New Roman" panose="02020603050405020304" pitchFamily="18" charset="0"/>
              </a:rPr>
              <a:t>. </a:t>
            </a:r>
          </a:p>
          <a:p>
            <a:pPr marL="0" lvl="0" indent="0">
              <a:lnSpc>
                <a:spcPct val="100000"/>
              </a:lnSpc>
              <a:spcBef>
                <a:spcPts val="600"/>
              </a:spcBef>
              <a:buNone/>
            </a:pPr>
            <a:endParaRPr lang="hu-HU" sz="1800" b="1" dirty="0">
              <a:latin typeface="Times New Roman" panose="02020603050405020304" pitchFamily="18" charset="0"/>
              <a:ea typeface="Sorts Mill Goudy"/>
              <a:cs typeface="Times New Roman" panose="02020603050405020304" pitchFamily="18" charset="0"/>
              <a:sym typeface="Sorts Mill Goudy"/>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13129" y="-3440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93538" y="78597"/>
            <a:ext cx="6247722" cy="805823"/>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latin typeface="Arial"/>
                <a:ea typeface="Arial"/>
                <a:cs typeface="Arial"/>
                <a:sym typeface="Arial"/>
              </a:rPr>
              <a:t>Conventional Treatment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t>
            </a:r>
            <a:endParaRPr dirty="0">
              <a:latin typeface="Arial"/>
              <a:ea typeface="Arial"/>
              <a:cs typeface="Arial"/>
              <a:sym typeface="Arial"/>
            </a:endParaRPr>
          </a:p>
        </p:txBody>
      </p:sp>
      <p:sp>
        <p:nvSpPr>
          <p:cNvPr id="271" name="Google Shape;271;p15"/>
          <p:cNvSpPr txBox="1">
            <a:spLocks noGrp="1"/>
          </p:cNvSpPr>
          <p:nvPr>
            <p:ph type="body" idx="1"/>
          </p:nvPr>
        </p:nvSpPr>
        <p:spPr>
          <a:xfrm>
            <a:off x="1190547" y="884420"/>
            <a:ext cx="6509344" cy="5276537"/>
          </a:xfrm>
          <a:prstGeom prst="rect">
            <a:avLst/>
          </a:prstGeom>
          <a:noFill/>
          <a:ln>
            <a:noFill/>
          </a:ln>
        </p:spPr>
        <p:txBody>
          <a:bodyPr spcFirstLastPara="1" wrap="square" lIns="91425" tIns="45700" rIns="91425" bIns="45700" anchor="t" anchorCtr="0">
            <a:normAutofit lnSpcReduction="10000"/>
          </a:bodyPr>
          <a:lstStyle/>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Although there is no cure for Parkinson’s disease, medicines, surgical treatment, and other therapies can often relieve some symptoms. </a:t>
            </a:r>
            <a:br>
              <a:rPr lang="en-US" sz="1800" dirty="0">
                <a:solidFill>
                  <a:schemeClr val="tx1"/>
                </a:solidFill>
                <a:latin typeface="Times New Roman"/>
                <a:ea typeface="Times New Roman"/>
                <a:cs typeface="Times New Roman"/>
                <a:sym typeface="Times New Roman"/>
              </a:rPr>
            </a:br>
            <a:endParaRPr lang="en-US" sz="1800" dirty="0">
              <a:solidFill>
                <a:schemeClr val="tx1"/>
              </a:solidFill>
              <a:latin typeface="Times New Roman"/>
              <a:ea typeface="Times New Roman"/>
              <a:cs typeface="Times New Roman"/>
              <a:sym typeface="Times New Roman"/>
            </a:endParaRPr>
          </a:p>
          <a:p>
            <a:pPr marL="285750" indent="-285750">
              <a:spcBef>
                <a:spcPts val="0"/>
              </a:spcBef>
              <a:buClr>
                <a:srgbClr val="000000"/>
              </a:buClr>
              <a:buSzPct val="100000"/>
            </a:pPr>
            <a:r>
              <a:rPr lang="en-US" sz="1800" dirty="0">
                <a:solidFill>
                  <a:schemeClr val="tx1"/>
                </a:solidFill>
                <a:latin typeface="Times New Roman"/>
                <a:ea typeface="Times New Roman"/>
                <a:cs typeface="Times New Roman"/>
                <a:sym typeface="Times New Roman"/>
              </a:rPr>
              <a:t>Medications can help treat the symptoms of Parkinson’s by: </a:t>
            </a:r>
          </a:p>
          <a:p>
            <a:pPr marL="742950" lvl="1" indent="-285750">
              <a:spcBef>
                <a:spcPts val="0"/>
              </a:spcBef>
              <a:buClr>
                <a:srgbClr val="000000"/>
              </a:buClr>
              <a:buSzPct val="100000"/>
            </a:pPr>
            <a:r>
              <a:rPr lang="en-US" sz="1400" dirty="0">
                <a:solidFill>
                  <a:schemeClr val="tx1"/>
                </a:solidFill>
                <a:latin typeface="Times New Roman"/>
                <a:ea typeface="Times New Roman"/>
                <a:cs typeface="Times New Roman"/>
                <a:sym typeface="Times New Roman"/>
              </a:rPr>
              <a:t>Increasing level of dopamine in the brain. </a:t>
            </a:r>
          </a:p>
          <a:p>
            <a:pPr marL="742950" lvl="1" indent="-285750">
              <a:spcBef>
                <a:spcPts val="0"/>
              </a:spcBef>
              <a:buClr>
                <a:srgbClr val="000000"/>
              </a:buClr>
              <a:buSzPct val="100000"/>
            </a:pPr>
            <a:r>
              <a:rPr lang="en-US" sz="1400" dirty="0">
                <a:solidFill>
                  <a:schemeClr val="tx1"/>
                </a:solidFill>
                <a:latin typeface="Times New Roman"/>
                <a:ea typeface="Times New Roman"/>
                <a:cs typeface="Times New Roman"/>
                <a:sym typeface="Times New Roman"/>
              </a:rPr>
              <a:t>Having an effect on the other brain chemicals, such as neurotransmitters, which transfer information between brain cells </a:t>
            </a:r>
          </a:p>
          <a:p>
            <a:pPr marL="742950" lvl="1" indent="-285750">
              <a:spcBef>
                <a:spcPts val="0"/>
              </a:spcBef>
              <a:buClr>
                <a:srgbClr val="000000"/>
              </a:buClr>
              <a:buSzPct val="100000"/>
            </a:pPr>
            <a:r>
              <a:rPr lang="en-US" sz="1400" dirty="0">
                <a:solidFill>
                  <a:schemeClr val="tx1"/>
                </a:solidFill>
                <a:latin typeface="Times New Roman"/>
                <a:ea typeface="Times New Roman"/>
                <a:cs typeface="Times New Roman"/>
                <a:sym typeface="Times New Roman"/>
              </a:rPr>
              <a:t>Helping control non-movement symptoms </a:t>
            </a:r>
          </a:p>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The main therapy for Parkinson’s is levodopa. Nerve cells use levodopa to make dopamine to replenish the brain’s dwindling supply. </a:t>
            </a:r>
          </a:p>
          <a:p>
            <a:pPr marL="0" indent="0">
              <a:spcBef>
                <a:spcPts val="0"/>
              </a:spcBef>
              <a:buClr>
                <a:srgbClr val="000000"/>
              </a:buClr>
              <a:buSzPct val="100000"/>
              <a:buNone/>
            </a:pPr>
            <a:endParaRPr lang="en-US" sz="1800"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The doctor may prescribe other medicine to treat Parkinson’s symptoms, including: </a:t>
            </a:r>
          </a:p>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	- Dopamine agonist to stimulate the production of dopamine in the brain </a:t>
            </a:r>
          </a:p>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	- Enzyme inhibitors (MAO-B inhibitors, COMT inhibitors) to increase the amount of dopamine by slowing down the enzymes that break down the dopamine in the brain </a:t>
            </a:r>
          </a:p>
          <a:p>
            <a:pPr marL="0" indent="0">
              <a:spcBef>
                <a:spcPts val="0"/>
              </a:spcBef>
              <a:buClr>
                <a:srgbClr val="000000"/>
              </a:buClr>
              <a:buSzPct val="100000"/>
              <a:buNone/>
            </a:pPr>
            <a:r>
              <a:rPr lang="en-US" sz="1800" dirty="0">
                <a:solidFill>
                  <a:schemeClr val="tx1"/>
                </a:solidFill>
                <a:latin typeface="Times New Roman"/>
                <a:ea typeface="Times New Roman"/>
                <a:cs typeface="Times New Roman"/>
                <a:sym typeface="Times New Roman"/>
              </a:rPr>
              <a:t>	- Amantadine to help reduce involuntary movements </a:t>
            </a:r>
            <a:endParaRPr lang="hu-HU" sz="1800" dirty="0" smtClean="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endParaRPr lang="hu-HU" sz="1800" dirty="0">
              <a:solidFill>
                <a:schemeClr val="tx1"/>
              </a:solidFill>
              <a:latin typeface="Times New Roman"/>
              <a:ea typeface="Times New Roman"/>
              <a:cs typeface="Times New Roman"/>
              <a:sym typeface="Times New Roman"/>
            </a:endParaRPr>
          </a:p>
          <a:p>
            <a:pPr marL="0" lvl="0" indent="0">
              <a:spcBef>
                <a:spcPts val="0"/>
              </a:spcBef>
              <a:buClr>
                <a:srgbClr val="000000"/>
              </a:buClr>
              <a:buSzPct val="100000"/>
              <a:buNone/>
            </a:pPr>
            <a:r>
              <a:rPr lang="hu-HU" sz="1800" dirty="0"/>
              <a:t>In </a:t>
            </a:r>
            <a:r>
              <a:rPr lang="hu-HU" sz="1800" dirty="0" err="1"/>
              <a:t>his</a:t>
            </a:r>
            <a:r>
              <a:rPr lang="hu-HU" sz="1800" dirty="0"/>
              <a:t> </a:t>
            </a:r>
            <a:r>
              <a:rPr lang="hu-HU" sz="1800" dirty="0" err="1"/>
              <a:t>case</a:t>
            </a:r>
            <a:r>
              <a:rPr lang="hu-HU" sz="1800" dirty="0"/>
              <a:t>:</a:t>
            </a:r>
          </a:p>
          <a:p>
            <a:pPr marL="0" indent="0">
              <a:spcBef>
                <a:spcPts val="0"/>
              </a:spcBef>
              <a:buClr>
                <a:srgbClr val="000000"/>
              </a:buClr>
              <a:buSzPct val="100000"/>
              <a:buNone/>
            </a:pPr>
            <a:r>
              <a:rPr lang="hu-HU" sz="1800" b="1" dirty="0" err="1"/>
              <a:t>Levodopa</a:t>
            </a:r>
            <a:r>
              <a:rPr lang="hu-HU" sz="1800" b="1" dirty="0"/>
              <a:t>/</a:t>
            </a:r>
            <a:r>
              <a:rPr lang="hu-HU" sz="1800" b="1" dirty="0" err="1"/>
              <a:t>Carbidopa</a:t>
            </a:r>
            <a:r>
              <a:rPr lang="hu-HU" sz="1800" b="1" dirty="0"/>
              <a:t>/</a:t>
            </a:r>
            <a:r>
              <a:rPr lang="hu-HU" sz="1800" b="1" dirty="0" err="1"/>
              <a:t>Entacapone</a:t>
            </a:r>
            <a:r>
              <a:rPr lang="hu-HU" sz="1800" b="1" dirty="0"/>
              <a:t> </a:t>
            </a:r>
            <a:r>
              <a:rPr lang="hu-HU" sz="1800" dirty="0"/>
              <a:t> 100 mg/25 mg/200 mg,</a:t>
            </a:r>
            <a:endParaRPr lang="en-US" sz="1400" dirty="0">
              <a:solidFill>
                <a:schemeClr val="tx1"/>
              </a:solidFill>
              <a:latin typeface="Times New Roman"/>
              <a:ea typeface="Times New Roman"/>
              <a:cs typeface="Times New Roman"/>
              <a:sym typeface="Times New Roman"/>
            </a:endParaRPr>
          </a:p>
          <a:p>
            <a:pPr marL="0" indent="0">
              <a:spcBef>
                <a:spcPts val="0"/>
              </a:spcBef>
              <a:buClr>
                <a:srgbClr val="000000"/>
              </a:buClr>
              <a:buSzPct val="100000"/>
              <a:buNone/>
            </a:pPr>
            <a:endParaRPr lang="en-US" sz="1800" dirty="0">
              <a:solidFill>
                <a:schemeClr val="tx1"/>
              </a:solidFill>
              <a:latin typeface="Times New Roman"/>
              <a:ea typeface="Times New Roman"/>
              <a:cs typeface="Times New Roman"/>
              <a:sym typeface="Times New Roman"/>
            </a:endParaRPr>
          </a:p>
          <a:p>
            <a:pPr marL="285750" indent="-285750">
              <a:spcBef>
                <a:spcPts val="0"/>
              </a:spcBef>
              <a:buClr>
                <a:srgbClr val="000000"/>
              </a:buClr>
              <a:buSzPct val="100000"/>
            </a:pPr>
            <a:endParaRPr lang="en-US" sz="1800" dirty="0">
              <a:solidFill>
                <a:schemeClr val="tx1"/>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17418"/>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24248" y="-24167"/>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Times New Roman" panose="02020603050405020304" pitchFamily="18" charset="0"/>
                <a:ea typeface="Arial"/>
                <a:cs typeface="Times New Roman" panose="02020603050405020304" pitchFamily="18" charset="0"/>
                <a:sym typeface="Arial"/>
              </a:rPr>
              <a:t>Method</a:t>
            </a:r>
            <a:r>
              <a:rPr lang="en-US" b="1" dirty="0">
                <a:latin typeface="Times New Roman" panose="02020603050405020304" pitchFamily="18" charset="0"/>
                <a:ea typeface="Arial"/>
                <a:cs typeface="Times New Roman" panose="02020603050405020304" pitchFamily="18" charset="0"/>
                <a:sym typeface="Arial"/>
              </a:rPr>
              <a:t> </a:t>
            </a:r>
            <a:endParaRPr b="1" dirty="0">
              <a:latin typeface="Times New Roman" panose="02020603050405020304" pitchFamily="18" charset="0"/>
              <a:cs typeface="Times New Roman" panose="02020603050405020304" pitchFamily="18" charset="0"/>
            </a:endParaRPr>
          </a:p>
        </p:txBody>
      </p:sp>
      <p:sp>
        <p:nvSpPr>
          <p:cNvPr id="284" name="Google Shape;284;p16"/>
          <p:cNvSpPr txBox="1">
            <a:spLocks noGrp="1"/>
          </p:cNvSpPr>
          <p:nvPr>
            <p:ph type="body" idx="1"/>
          </p:nvPr>
        </p:nvSpPr>
        <p:spPr>
          <a:xfrm>
            <a:off x="1234237" y="1260152"/>
            <a:ext cx="4780863" cy="4586072"/>
          </a:xfrm>
          <a:prstGeom prst="rect">
            <a:avLst/>
          </a:prstGeom>
          <a:noFill/>
          <a:ln>
            <a:noFill/>
          </a:ln>
        </p:spPr>
        <p:txBody>
          <a:bodyPr spcFirstLastPara="1" wrap="square" lIns="91425" tIns="45700" rIns="91425" bIns="45700" anchor="t" anchorCtr="0">
            <a:noAutofit/>
          </a:bodyPr>
          <a:lstStyle/>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a:t>
            </a:r>
            <a:r>
              <a:rPr lang="en-US" sz="1400" kern="1200" dirty="0">
                <a:solidFill>
                  <a:srgbClr val="000000"/>
                </a:solidFill>
                <a:latin typeface="Lustria"/>
                <a:ea typeface="+mn-ea"/>
                <a:cs typeface="+mn-cs"/>
              </a:rPr>
              <a:t>: 2x</a:t>
            </a:r>
            <a:r>
              <a:rPr lang="hu-HU" sz="1400" kern="1200" dirty="0">
                <a:solidFill>
                  <a:srgbClr val="000000"/>
                </a:solidFill>
                <a:latin typeface="Lustria"/>
                <a:ea typeface="+mn-ea"/>
                <a:cs typeface="+mn-cs"/>
              </a:rPr>
              <a:t>6</a:t>
            </a:r>
            <a:r>
              <a:rPr lang="en-US" sz="1400" kern="1200" dirty="0">
                <a:solidFill>
                  <a:srgbClr val="000000"/>
                </a:solidFill>
                <a:latin typeface="Lustria"/>
                <a:ea typeface="+mn-ea"/>
                <a:cs typeface="+mn-cs"/>
              </a:rPr>
              <a:t> drops, morning and</a:t>
            </a:r>
          </a:p>
          <a:p>
            <a:pPr marL="0" lvl="0" indent="0" fontAlgn="base">
              <a:spcBef>
                <a:spcPts val="0"/>
              </a:spcBef>
              <a:buClrTx/>
              <a:buSzTx/>
              <a:buNone/>
            </a:pPr>
            <a:r>
              <a:rPr lang="en-US" sz="1400" kern="1200" dirty="0">
                <a:solidFill>
                  <a:srgbClr val="000000"/>
                </a:solidFill>
                <a:latin typeface="Lustria"/>
                <a:ea typeface="+mn-ea"/>
                <a:cs typeface="+mn-cs"/>
              </a:rPr>
              <a:t>evening, for 3 days, then every 3 days then</a:t>
            </a:r>
          </a:p>
          <a:p>
            <a:pPr marL="0" lvl="0" indent="0" fontAlgn="base">
              <a:spcBef>
                <a:spcPts val="0"/>
              </a:spcBef>
              <a:buClrTx/>
              <a:buSzTx/>
              <a:buNone/>
            </a:pPr>
            <a:r>
              <a:rPr lang="en-US" sz="1400" kern="1200" dirty="0">
                <a:solidFill>
                  <a:srgbClr val="000000"/>
                </a:solidFill>
                <a:latin typeface="Lustria"/>
                <a:ea typeface="+mn-ea"/>
                <a:cs typeface="+mn-cs"/>
              </a:rPr>
              <a:t>increased by 1-1 drops every 3 days to 2x1</a:t>
            </a:r>
            <a:r>
              <a:rPr lang="hu-HU" sz="1400" kern="1200" dirty="0">
                <a:solidFill>
                  <a:srgbClr val="000000"/>
                </a:solidFill>
                <a:latin typeface="Lustria"/>
                <a:ea typeface="+mn-ea"/>
                <a:cs typeface="+mn-cs"/>
              </a:rPr>
              <a:t>2</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r>
              <a:rPr lang="hu-HU" sz="1400" b="1" kern="1200" dirty="0">
                <a:solidFill>
                  <a:prstClr val="black"/>
                </a:solidFill>
                <a:latin typeface="Lustria"/>
                <a:ea typeface="+mn-ea"/>
                <a:cs typeface="Calibri Light" panose="020F0302020204030204" pitchFamily="34" charset="0"/>
              </a:rPr>
              <a:t>    </a:t>
            </a:r>
            <a:r>
              <a:rPr lang="en-US" sz="1400" b="1" kern="1200" dirty="0">
                <a:solidFill>
                  <a:prstClr val="black"/>
                </a:solidFill>
                <a:latin typeface="Lustria"/>
                <a:ea typeface="+mn-ea"/>
                <a:cs typeface="Calibri Light" panose="020F0302020204030204" pitchFamily="34" charset="0"/>
              </a:rPr>
              <a:t>Proprietary blend II </a:t>
            </a:r>
            <a:r>
              <a:rPr lang="en-US" sz="1400" kern="1200" dirty="0">
                <a:solidFill>
                  <a:prstClr val="black"/>
                </a:solidFill>
                <a:latin typeface="Lustria"/>
                <a:ea typeface="+mn-ea"/>
                <a:cs typeface="Calibri Light" panose="020F0302020204030204" pitchFamily="34" charset="0"/>
              </a:rPr>
              <a:t>:</a:t>
            </a:r>
            <a:r>
              <a:rPr lang="en-US" sz="1400" kern="1200" dirty="0">
                <a:solidFill>
                  <a:prstClr val="black"/>
                </a:solidFill>
                <a:latin typeface="Lustria"/>
                <a:ea typeface="+mn-ea"/>
                <a:cs typeface="+mn-cs"/>
              </a:rPr>
              <a:t>1 in the morning for 7 days, then 1 in the morning and 1 in the afternoon</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for</a:t>
            </a:r>
            <a:r>
              <a:rPr lang="hu-HU" sz="1400" kern="1200" dirty="0">
                <a:solidFill>
                  <a:prstClr val="black"/>
                </a:solidFill>
                <a:latin typeface="Lustria"/>
                <a:ea typeface="+mn-ea"/>
                <a:cs typeface="+mn-cs"/>
              </a:rPr>
              <a:t> 7 </a:t>
            </a:r>
            <a:r>
              <a:rPr lang="hu-HU" sz="1400" kern="1200" dirty="0" err="1">
                <a:solidFill>
                  <a:prstClr val="black"/>
                </a:solidFill>
                <a:latin typeface="Lustria"/>
                <a:ea typeface="+mn-ea"/>
                <a:cs typeface="+mn-cs"/>
              </a:rPr>
              <a:t>days</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then</a:t>
            </a:r>
            <a:r>
              <a:rPr lang="hu-HU" sz="1400" kern="1200" dirty="0">
                <a:solidFill>
                  <a:prstClr val="black"/>
                </a:solidFill>
                <a:latin typeface="Lustria"/>
                <a:ea typeface="+mn-ea"/>
                <a:cs typeface="+mn-cs"/>
              </a:rPr>
              <a:t> 2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a:solidFill>
                  <a:prstClr val="black"/>
                </a:solidFill>
                <a:latin typeface="Lustria"/>
                <a:ea typeface="+mn-ea"/>
                <a:cs typeface="+mn-cs"/>
              </a:rPr>
              <a:t>morning</a:t>
            </a:r>
            <a:r>
              <a:rPr lang="hu-HU" sz="1400" kern="1200" dirty="0">
                <a:solidFill>
                  <a:prstClr val="black"/>
                </a:solidFill>
                <a:latin typeface="Lustria"/>
                <a:ea typeface="+mn-ea"/>
                <a:cs typeface="+mn-cs"/>
              </a:rPr>
              <a:t> and 1 in </a:t>
            </a:r>
            <a:r>
              <a:rPr lang="hu-HU" sz="1400" kern="1200" dirty="0" err="1">
                <a:solidFill>
                  <a:prstClr val="black"/>
                </a:solidFill>
                <a:latin typeface="Lustria"/>
                <a:ea typeface="+mn-ea"/>
                <a:cs typeface="+mn-cs"/>
              </a:rPr>
              <a:t>the</a:t>
            </a:r>
            <a:r>
              <a:rPr lang="hu-HU" sz="1400" kern="1200" dirty="0">
                <a:solidFill>
                  <a:prstClr val="black"/>
                </a:solidFill>
                <a:latin typeface="Lustria"/>
                <a:ea typeface="+mn-ea"/>
                <a:cs typeface="+mn-cs"/>
              </a:rPr>
              <a:t> </a:t>
            </a:r>
            <a:r>
              <a:rPr lang="hu-HU" sz="1400" kern="1200" dirty="0" err="1" smtClean="0">
                <a:solidFill>
                  <a:prstClr val="black"/>
                </a:solidFill>
                <a:latin typeface="Lustria"/>
                <a:ea typeface="+mn-ea"/>
                <a:cs typeface="+mn-cs"/>
              </a:rPr>
              <a:t>afternoon</a:t>
            </a:r>
            <a:endParaRPr lang="en-US" sz="1400" kern="1200" dirty="0">
              <a:solidFill>
                <a:prstClr val="black"/>
              </a:solidFill>
              <a:latin typeface="Lustria"/>
              <a:ea typeface="+mn-ea"/>
              <a:cs typeface="Calibri Light" panose="020F0302020204030204" pitchFamily="34" charset="0"/>
            </a:endParaRPr>
          </a:p>
          <a:p>
            <a:pPr marL="0" lvl="0" indent="0" fontAlgn="base">
              <a:spcBef>
                <a:spcPts val="0"/>
              </a:spcBef>
              <a:buClrTx/>
              <a:buSzTx/>
              <a:buNone/>
            </a:pPr>
            <a:endParaRPr lang="en-US" sz="1400" kern="1200" dirty="0">
              <a:solidFill>
                <a:srgbClr val="000000"/>
              </a:solidFill>
              <a:latin typeface="Lustria"/>
              <a:ea typeface="+mn-ea"/>
              <a:cs typeface="+mn-cs"/>
            </a:endParaRPr>
          </a:p>
          <a:p>
            <a:pPr marL="22860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III</a:t>
            </a:r>
            <a:r>
              <a:rPr lang="en-US" sz="1400" kern="1200" dirty="0" smtClean="0">
                <a:solidFill>
                  <a:srgbClr val="000000"/>
                </a:solidFill>
                <a:latin typeface="Lustria"/>
                <a:ea typeface="+mn-ea"/>
                <a:cs typeface="+mn-cs"/>
              </a:rPr>
              <a:t>:</a:t>
            </a:r>
            <a:r>
              <a:rPr lang="hu-HU" sz="1400" kern="1200" dirty="0" smtClean="0">
                <a:solidFill>
                  <a:srgbClr val="000000"/>
                </a:solidFill>
                <a:latin typeface="Lustria"/>
                <a:ea typeface="+mn-ea"/>
                <a:cs typeface="+mn-cs"/>
              </a:rPr>
              <a:t> </a:t>
            </a:r>
            <a:r>
              <a:rPr lang="en-US" sz="1400" b="1" dirty="0">
                <a:solidFill>
                  <a:srgbClr val="000000"/>
                </a:solidFill>
                <a:latin typeface="Lustria"/>
              </a:rPr>
              <a:t>Proprietary blend III</a:t>
            </a:r>
            <a:r>
              <a:rPr lang="en-US" sz="1400" dirty="0">
                <a:solidFill>
                  <a:srgbClr val="000000"/>
                </a:solidFill>
                <a:latin typeface="Lustria"/>
              </a:rPr>
              <a:t>:</a:t>
            </a:r>
            <a:r>
              <a:rPr lang="hu-HU" sz="1400" dirty="0">
                <a:solidFill>
                  <a:srgbClr val="000000"/>
                </a:solidFill>
                <a:latin typeface="Lustria"/>
              </a:rPr>
              <a:t> 1/2 </a:t>
            </a:r>
            <a:r>
              <a:rPr lang="en-US" sz="1400" dirty="0">
                <a:solidFill>
                  <a:srgbClr val="000000"/>
                </a:solidFill>
                <a:latin typeface="Lustria"/>
              </a:rPr>
              <a:t>sachet in the morning</a:t>
            </a:r>
            <a:r>
              <a:rPr lang="hu-HU" sz="1400" dirty="0">
                <a:solidFill>
                  <a:srgbClr val="000000"/>
                </a:solidFill>
                <a:latin typeface="Lustria"/>
              </a:rPr>
              <a:t> </a:t>
            </a:r>
            <a:r>
              <a:rPr lang="en-US" sz="1400" dirty="0">
                <a:solidFill>
                  <a:srgbClr val="000000"/>
                </a:solidFill>
                <a:latin typeface="Lustria"/>
              </a:rPr>
              <a:t>for </a:t>
            </a:r>
            <a:r>
              <a:rPr lang="hu-HU" sz="1400" dirty="0">
                <a:solidFill>
                  <a:srgbClr val="000000"/>
                </a:solidFill>
                <a:latin typeface="Lustria"/>
              </a:rPr>
              <a:t>7</a:t>
            </a:r>
            <a:r>
              <a:rPr lang="en-US" sz="1400" dirty="0">
                <a:solidFill>
                  <a:srgbClr val="000000"/>
                </a:solidFill>
                <a:latin typeface="Lustria"/>
              </a:rPr>
              <a:t> days then 1 sachet in the morning</a:t>
            </a:r>
            <a:r>
              <a:rPr lang="hu-HU" sz="1400" dirty="0">
                <a:solidFill>
                  <a:srgbClr val="000000"/>
                </a:solidFill>
                <a:latin typeface="Lustria"/>
              </a:rPr>
              <a:t> </a:t>
            </a:r>
            <a:r>
              <a:rPr lang="hu-HU" sz="1400" dirty="0" err="1">
                <a:solidFill>
                  <a:srgbClr val="000000"/>
                </a:solidFill>
                <a:latin typeface="Lustria"/>
              </a:rPr>
              <a:t>for</a:t>
            </a:r>
            <a:r>
              <a:rPr lang="hu-HU" sz="1400" dirty="0">
                <a:solidFill>
                  <a:srgbClr val="000000"/>
                </a:solidFill>
                <a:latin typeface="Lustria"/>
              </a:rPr>
              <a:t> 7 </a:t>
            </a:r>
            <a:r>
              <a:rPr lang="hu-HU" sz="1400" dirty="0" err="1">
                <a:solidFill>
                  <a:srgbClr val="000000"/>
                </a:solidFill>
                <a:latin typeface="Lustria"/>
              </a:rPr>
              <a:t>days</a:t>
            </a:r>
            <a:r>
              <a:rPr lang="hu-HU" sz="1400" dirty="0">
                <a:solidFill>
                  <a:srgbClr val="000000"/>
                </a:solidFill>
                <a:latin typeface="Lustria"/>
              </a:rPr>
              <a:t> </a:t>
            </a:r>
            <a:r>
              <a:rPr lang="hu-HU" sz="1400" dirty="0" err="1">
                <a:solidFill>
                  <a:srgbClr val="000000"/>
                </a:solidFill>
                <a:latin typeface="Lustria"/>
              </a:rPr>
              <a:t>then</a:t>
            </a:r>
            <a:r>
              <a:rPr lang="en-US" sz="1400" dirty="0">
                <a:solidFill>
                  <a:srgbClr val="000000"/>
                </a:solidFill>
                <a:latin typeface="Lustria"/>
              </a:rPr>
              <a:t> 1 sachet in the morning and 1 sachet in the </a:t>
            </a:r>
            <a:r>
              <a:rPr lang="en-US" sz="1400" dirty="0" err="1" smtClean="0">
                <a:solidFill>
                  <a:srgbClr val="000000"/>
                </a:solidFill>
                <a:latin typeface="Lustria"/>
              </a:rPr>
              <a:t>evenin</a:t>
            </a:r>
            <a:r>
              <a:rPr lang="hu-HU" sz="1400" dirty="0" smtClean="0">
                <a:solidFill>
                  <a:srgbClr val="000000"/>
                </a:solidFill>
                <a:latin typeface="Lustria"/>
              </a:rPr>
              <a:t>g</a:t>
            </a:r>
            <a:r>
              <a:rPr lang="en-US" sz="1400" dirty="0" smtClean="0">
                <a:solidFill>
                  <a:srgbClr val="000000"/>
                </a:solidFill>
                <a:latin typeface="Lustria"/>
              </a:rPr>
              <a:t> </a:t>
            </a:r>
            <a:endParaRPr lang="hu-HU" sz="1400" dirty="0">
              <a:solidFill>
                <a:srgbClr val="000000"/>
              </a:solidFill>
              <a:latin typeface="Lustria"/>
            </a:endParaRPr>
          </a:p>
          <a:p>
            <a:pPr marL="228600" lvl="0" indent="-228600" fontAlgn="base">
              <a:spcBef>
                <a:spcPts val="0"/>
              </a:spcBef>
              <a:buClrTx/>
              <a:buSzTx/>
              <a:buFont typeface="Arial" panose="020B0604020202020204" pitchFamily="34" charset="0"/>
              <a:buChar char="•"/>
            </a:pPr>
            <a:endParaRPr lang="en-US" sz="1400" b="1"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IV</a:t>
            </a:r>
            <a:r>
              <a:rPr lang="en-US" sz="1400" kern="1200" dirty="0">
                <a:solidFill>
                  <a:srgbClr val="000000"/>
                </a:solidFill>
                <a:latin typeface="Lustria"/>
                <a:ea typeface="+mn-ea"/>
                <a:cs typeface="+mn-cs"/>
              </a:rPr>
              <a:t>: 1/2 teaspoon in the</a:t>
            </a:r>
          </a:p>
          <a:p>
            <a:pPr marL="0" lvl="0" indent="0" fontAlgn="base">
              <a:spcBef>
                <a:spcPts val="0"/>
              </a:spcBef>
              <a:buClrTx/>
              <a:buSzTx/>
              <a:buNone/>
            </a:pPr>
            <a:r>
              <a:rPr lang="hu-HU" sz="1400" kern="1200" dirty="0">
                <a:solidFill>
                  <a:srgbClr val="000000"/>
                </a:solidFill>
                <a:latin typeface="Lustria"/>
                <a:ea typeface="+mn-ea"/>
                <a:cs typeface="+mn-cs"/>
              </a:rPr>
              <a:t>m</a:t>
            </a:r>
            <a:r>
              <a:rPr lang="en-US" sz="1400" kern="1200" dirty="0" err="1">
                <a:solidFill>
                  <a:srgbClr val="000000"/>
                </a:solidFill>
                <a:latin typeface="Lustria"/>
                <a:ea typeface="+mn-ea"/>
                <a:cs typeface="+mn-cs"/>
              </a:rPr>
              <a:t>orning</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for</a:t>
            </a:r>
            <a:r>
              <a:rPr lang="hu-HU" sz="1400" kern="1200" dirty="0">
                <a:solidFill>
                  <a:srgbClr val="000000"/>
                </a:solidFill>
                <a:latin typeface="Lustria"/>
                <a:ea typeface="+mn-ea"/>
                <a:cs typeface="+mn-cs"/>
              </a:rPr>
              <a:t> 7 </a:t>
            </a:r>
            <a:r>
              <a:rPr lang="hu-HU" sz="1400" kern="1200" dirty="0" err="1">
                <a:solidFill>
                  <a:srgbClr val="000000"/>
                </a:solidFill>
                <a:latin typeface="Lustria"/>
                <a:ea typeface="+mn-ea"/>
                <a:cs typeface="+mn-cs"/>
              </a:rPr>
              <a:t>days</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then</a:t>
            </a:r>
            <a:r>
              <a:rPr lang="hu-HU" sz="1400" kern="1200" dirty="0">
                <a:solidFill>
                  <a:srgbClr val="000000"/>
                </a:solidFill>
                <a:latin typeface="Lustria"/>
                <a:ea typeface="+mn-ea"/>
                <a:cs typeface="+mn-cs"/>
              </a:rPr>
              <a:t> 1 </a:t>
            </a:r>
            <a:r>
              <a:rPr lang="hu-HU" sz="1400" kern="1200" dirty="0" err="1">
                <a:solidFill>
                  <a:srgbClr val="000000"/>
                </a:solidFill>
                <a:latin typeface="Lustria"/>
                <a:ea typeface="+mn-ea"/>
                <a:cs typeface="+mn-cs"/>
              </a:rPr>
              <a:t>teaspoon</a:t>
            </a:r>
            <a:r>
              <a:rPr lang="hu-HU" sz="1400" kern="1200" dirty="0">
                <a:solidFill>
                  <a:srgbClr val="000000"/>
                </a:solidFill>
                <a:latin typeface="Lustria"/>
                <a:ea typeface="+mn-ea"/>
                <a:cs typeface="+mn-cs"/>
              </a:rPr>
              <a:t> in </a:t>
            </a:r>
            <a:r>
              <a:rPr lang="hu-HU" sz="1400" kern="1200" dirty="0" err="1">
                <a:solidFill>
                  <a:srgbClr val="000000"/>
                </a:solidFill>
                <a:latin typeface="Lustria"/>
                <a:ea typeface="+mn-ea"/>
                <a:cs typeface="+mn-cs"/>
              </a:rPr>
              <a:t>the</a:t>
            </a:r>
            <a:r>
              <a:rPr lang="hu-HU" sz="1400" kern="1200" dirty="0">
                <a:solidFill>
                  <a:srgbClr val="000000"/>
                </a:solidFill>
                <a:latin typeface="Lustria"/>
                <a:ea typeface="+mn-ea"/>
                <a:cs typeface="+mn-cs"/>
              </a:rPr>
              <a:t> </a:t>
            </a:r>
            <a:r>
              <a:rPr lang="hu-HU" sz="1400" kern="1200" dirty="0" err="1">
                <a:solidFill>
                  <a:srgbClr val="000000"/>
                </a:solidFill>
                <a:latin typeface="Lustria"/>
                <a:ea typeface="+mn-ea"/>
                <a:cs typeface="+mn-cs"/>
              </a:rPr>
              <a:t>morning</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a:t>
            </a:r>
            <a:r>
              <a:rPr lang="en-US" sz="1400" kern="1200" dirty="0">
                <a:solidFill>
                  <a:srgbClr val="000000"/>
                </a:solidFill>
                <a:latin typeface="Lustria"/>
                <a:ea typeface="+mn-ea"/>
                <a:cs typeface="+mn-cs"/>
              </a:rPr>
              <a:t>: 1 teaspoon in the</a:t>
            </a:r>
          </a:p>
          <a:p>
            <a:pPr marL="0" lvl="0" indent="0" fontAlgn="base">
              <a:spcBef>
                <a:spcPts val="0"/>
              </a:spcBef>
              <a:buClrTx/>
              <a:buSzTx/>
              <a:buNone/>
            </a:pPr>
            <a:r>
              <a:rPr lang="en-US" sz="1400" kern="1200" dirty="0">
                <a:solidFill>
                  <a:srgbClr val="000000"/>
                </a:solidFill>
                <a:latin typeface="Lustria"/>
                <a:ea typeface="+mn-ea"/>
                <a:cs typeface="+mn-cs"/>
              </a:rPr>
              <a:t>in the evening</a:t>
            </a:r>
          </a:p>
          <a:p>
            <a:pPr marL="0" lvl="0" indent="0" fontAlgn="base">
              <a:spcBef>
                <a:spcPts val="0"/>
              </a:spcBef>
              <a:buClrTx/>
              <a:buSzTx/>
              <a:buFont typeface="Arial" panose="020B0604020202020204" pitchFamily="34" charset="0"/>
              <a:buChar char="•"/>
            </a:pPr>
            <a:endParaRPr lang="en-US" sz="1400" kern="1200" dirty="0">
              <a:solidFill>
                <a:srgbClr val="000000"/>
              </a:solidFill>
              <a:latin typeface="Lustria"/>
              <a:ea typeface="+mn-ea"/>
              <a:cs typeface="+mn-cs"/>
            </a:endParaRPr>
          </a:p>
          <a:p>
            <a:pPr marL="228600" lvl="0" indent="-228600" fontAlgn="base">
              <a:spcBef>
                <a:spcPts val="0"/>
              </a:spcBef>
              <a:buClrTx/>
              <a:buSzTx/>
              <a:buFont typeface="Arial" panose="020B0604020202020204" pitchFamily="34" charset="0"/>
              <a:buChar char="•"/>
            </a:pPr>
            <a:r>
              <a:rPr lang="en-US" sz="1400" b="1" kern="1200" dirty="0">
                <a:solidFill>
                  <a:srgbClr val="000000"/>
                </a:solidFill>
                <a:latin typeface="Lustria"/>
                <a:ea typeface="+mn-ea"/>
                <a:cs typeface="+mn-cs"/>
              </a:rPr>
              <a:t>Proprietary blend VI</a:t>
            </a:r>
            <a:r>
              <a:rPr lang="en-US" sz="1400" kern="1200" dirty="0">
                <a:solidFill>
                  <a:srgbClr val="000000"/>
                </a:solidFill>
                <a:latin typeface="Lustria"/>
                <a:ea typeface="+mn-ea"/>
                <a:cs typeface="+mn-cs"/>
              </a:rPr>
              <a:t>: 1 in the</a:t>
            </a:r>
          </a:p>
          <a:p>
            <a:pPr marL="0" lvl="0" indent="0" fontAlgn="base">
              <a:spcBef>
                <a:spcPts val="0"/>
              </a:spcBef>
              <a:buClrTx/>
              <a:buSzTx/>
              <a:buNone/>
            </a:pPr>
            <a:r>
              <a:rPr lang="en-US" sz="1400" kern="1200" dirty="0">
                <a:solidFill>
                  <a:srgbClr val="000000"/>
                </a:solidFill>
                <a:latin typeface="Lustria"/>
                <a:ea typeface="+mn-ea"/>
                <a:cs typeface="+mn-cs"/>
              </a:rPr>
              <a:t>morning for 7 days then 1 in the morning and 1 in the </a:t>
            </a:r>
            <a:r>
              <a:rPr lang="en-US" sz="1400" kern="1200" dirty="0" smtClean="0">
                <a:solidFill>
                  <a:srgbClr val="000000"/>
                </a:solidFill>
                <a:latin typeface="Lustria"/>
                <a:ea typeface="+mn-ea"/>
                <a:cs typeface="+mn-cs"/>
              </a:rPr>
              <a:t>evening</a:t>
            </a:r>
            <a:endParaRPr lang="en-US" sz="14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600" kern="1200" dirty="0">
              <a:solidFill>
                <a:srgbClr val="000000"/>
              </a:solidFill>
              <a:latin typeface="Lustria"/>
              <a:ea typeface="+mn-ea"/>
              <a:cs typeface="+mn-cs"/>
            </a:endParaRPr>
          </a:p>
          <a:p>
            <a:pPr marL="0" lvl="0" indent="0" fontAlgn="base">
              <a:spcBef>
                <a:spcPts val="0"/>
              </a:spcBef>
              <a:buClrTx/>
              <a:buSzTx/>
              <a:buFont typeface="Arial" panose="020B0604020202020204" pitchFamily="34" charset="0"/>
              <a:buChar char="•"/>
            </a:pPr>
            <a:endParaRPr lang="en-US" sz="1600" kern="1200" dirty="0">
              <a:solidFill>
                <a:srgbClr val="000000"/>
              </a:solidFill>
              <a:latin typeface="Arial" panose="020B0604020202020204" pitchFamily="34" charset="0"/>
              <a:ea typeface="+mn-ea"/>
              <a:cs typeface="+mn-cs"/>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6" name="Google Shape;286;p16"/>
          <p:cNvSpPr/>
          <p:nvPr/>
        </p:nvSpPr>
        <p:spPr>
          <a:xfrm>
            <a:off x="6558411" y="357810"/>
            <a:ext cx="5395050" cy="594078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8" name="Google Shape;288;p16"/>
          <p:cNvSpPr txBox="1"/>
          <p:nvPr/>
        </p:nvSpPr>
        <p:spPr>
          <a:xfrm>
            <a:off x="6833861" y="559406"/>
            <a:ext cx="440314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PROPRIETARY BLENDS LEGEND </a:t>
            </a:r>
            <a:endParaRPr kumimoji="0"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90" name="Google Shape;290;p16"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EE599"/>
                </a:solidFill>
                <a:effectLst/>
                <a:uLnTx/>
                <a:uFillTx/>
                <a:latin typeface="Times New Roman"/>
                <a:ea typeface="Times New Roman"/>
                <a:cs typeface="Times New Roman"/>
                <a:sym typeface="Times New Roman"/>
              </a:rPr>
              <a:t>International Science Nutrition Society – CURARE CAUSAM - ISNS 2023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97DC2621-B711-026D-EA60-B1CE6C02E639}"/>
              </a:ext>
            </a:extLst>
          </p:cNvPr>
          <p:cNvSpPr txBox="1"/>
          <p:nvPr/>
        </p:nvSpPr>
        <p:spPr>
          <a:xfrm>
            <a:off x="6833861" y="1014707"/>
            <a:ext cx="4553192"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alibri"/>
              <a:buNone/>
              <a:tabLst/>
              <a:defRPr/>
            </a:pPr>
            <a:r>
              <a:rPr kumimoji="0" lang="en-US" sz="1300" b="1" i="0" u="none" strike="noStrike" kern="0" cap="none" spc="0" normalizeH="0" baseline="0" noProof="0" dirty="0">
                <a:ln>
                  <a:noFill/>
                </a:ln>
                <a:solidFill>
                  <a:srgbClr val="1F3864"/>
                </a:solidFill>
                <a:effectLst/>
                <a:uLnTx/>
                <a:uFillTx/>
                <a:latin typeface="Times New Roman" panose="02020603050405020304" pitchFamily="18" charset="0"/>
                <a:ea typeface="Calibri"/>
                <a:cs typeface="Times New Roman" panose="02020603050405020304" pitchFamily="18" charset="0"/>
                <a:sym typeface="Calibri"/>
              </a:rPr>
              <a:t>Proprietary Blend I: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ea typeface="Calibri"/>
                <a:cs typeface="Times New Roman" panose="02020603050405020304" pitchFamily="18" charset="0"/>
                <a:sym typeface="Calibri"/>
              </a:rPr>
              <a:t>Silica</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Vitamin C, and Trace Minerals </a:t>
            </a:r>
          </a:p>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1F3864"/>
              </a:buClr>
              <a:buSzPts val="2400"/>
              <a:buFont typeface="Calibri"/>
              <a:buNone/>
              <a:tabLst/>
              <a:defRPr/>
            </a:pPr>
            <a:r>
              <a:rPr kumimoji="0" lang="en-US" sz="1300" b="1" i="0" u="none" strike="noStrike" kern="0" cap="none" spc="0" normalizeH="0" baseline="0" noProof="0" dirty="0">
                <a:ln>
                  <a:noFill/>
                </a:ln>
                <a:solidFill>
                  <a:srgbClr val="1F3864"/>
                </a:solidFill>
                <a:effectLst/>
                <a:uLnTx/>
                <a:uFillTx/>
                <a:latin typeface="Times New Roman" panose="02020603050405020304" pitchFamily="18" charset="0"/>
                <a:ea typeface="Calibri"/>
                <a:cs typeface="Times New Roman" panose="02020603050405020304" pitchFamily="18" charset="0"/>
                <a:sym typeface="Calibri"/>
              </a:rPr>
              <a:t>Proprietary Blend II: </a:t>
            </a:r>
            <a:r>
              <a:rPr kumimoji="0" lang="en-US" sz="1300" b="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N-acetyl L-tyrosine, Anhydrous Caffeine, L-theanine,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ea typeface="Calibri"/>
                <a:cs typeface="Times New Roman" panose="02020603050405020304" pitchFamily="18" charset="0"/>
                <a:sym typeface="Calibri"/>
              </a:rPr>
              <a:t>Velvet Bean Seed</a:t>
            </a:r>
            <a:r>
              <a:rPr kumimoji="0" lang="en-US" sz="1300" b="0" i="0" u="none" strike="noStrike" kern="0" cap="none" spc="0" normalizeH="0" baseline="0" noProof="0" dirty="0">
                <a:ln>
                  <a:noFill/>
                </a:ln>
                <a:solidFill>
                  <a:schemeClr val="tx1"/>
                </a:solidFill>
                <a:effectLst/>
                <a:uLnTx/>
                <a:uFillTx/>
                <a:latin typeface="Times New Roman" panose="02020603050405020304" pitchFamily="18" charset="0"/>
                <a:ea typeface="Calibri"/>
                <a:cs typeface="Times New Roman" panose="02020603050405020304" pitchFamily="18" charset="0"/>
                <a:sym typeface="Calibri"/>
              </a:rPr>
              <a:t>, Pine Bark,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ea typeface="Calibri"/>
                <a:cs typeface="Times New Roman" panose="02020603050405020304" pitchFamily="18" charset="0"/>
                <a:sym typeface="Calibri"/>
              </a:rPr>
              <a:t>Curcumin, and Vitamin D</a:t>
            </a:r>
          </a:p>
          <a:p>
            <a:pPr marL="0" marR="0" lvl="0" indent="0" algn="l" defTabSz="914400" rtl="0" eaLnBrk="1" fontAlgn="auto" latinLnBrk="0" hangingPunct="1">
              <a:lnSpc>
                <a:spcPct val="100000"/>
              </a:lnSpc>
              <a:spcBef>
                <a:spcPts val="0"/>
              </a:spcBef>
              <a:spcAft>
                <a:spcPts val="0"/>
              </a:spcAft>
              <a:buClr>
                <a:srgbClr val="000000"/>
              </a:buClr>
              <a:buSzPts val="2400"/>
              <a:buFont typeface="Calibri"/>
              <a:buNone/>
              <a:tabLst/>
              <a:defRPr/>
            </a:pP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1F3864"/>
              </a:buClr>
              <a:buSzPts val="2400"/>
              <a:buFont typeface="Calibri"/>
              <a:buNone/>
              <a:tabLst/>
              <a:defRPr/>
            </a:pPr>
            <a:r>
              <a:rPr kumimoji="0" lang="en-US" sz="1300" b="1" i="0" u="none" strike="noStrike" kern="0" cap="none" spc="0" normalizeH="0" baseline="0" noProof="0" dirty="0">
                <a:ln>
                  <a:noFill/>
                </a:ln>
                <a:solidFill>
                  <a:srgbClr val="1F3864"/>
                </a:solidFill>
                <a:effectLst/>
                <a:uLnTx/>
                <a:uFillTx/>
                <a:latin typeface="Times New Roman" panose="02020603050405020304" pitchFamily="18" charset="0"/>
                <a:ea typeface="Calibri"/>
                <a:cs typeface="Times New Roman" panose="02020603050405020304" pitchFamily="18" charset="0"/>
                <a:sym typeface="Calibri"/>
              </a:rPr>
              <a:t>Proprietary Blend III: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ea typeface="Calibri"/>
                <a:cs typeface="Times New Roman" panose="02020603050405020304" pitchFamily="18" charset="0"/>
                <a:sym typeface="Calibri"/>
              </a:rPr>
              <a:t>Black seed oil, </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Resveratrol,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ea typeface="Calibri"/>
                <a:cs typeface="Times New Roman" panose="02020603050405020304" pitchFamily="18" charset="0"/>
                <a:sym typeface="Calibri"/>
              </a:rPr>
              <a:t>turmeric, Raspberry Ketones</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Apple Cider Vinegar, Aloe Vera, and D-Ribose</a:t>
            </a:r>
          </a:p>
          <a:p>
            <a:pPr marL="0" marR="0" lvl="0" indent="0" algn="l" defTabSz="914400" rtl="0" eaLnBrk="1" fontAlgn="auto" latinLnBrk="0" hangingPunct="1">
              <a:lnSpc>
                <a:spcPct val="100000"/>
              </a:lnSpc>
              <a:spcBef>
                <a:spcPts val="0"/>
              </a:spcBef>
              <a:spcAft>
                <a:spcPts val="0"/>
              </a:spcAft>
              <a:buClr>
                <a:srgbClr val="1F3864"/>
              </a:buClr>
              <a:buSzPts val="2400"/>
              <a:buFont typeface="Calibri"/>
              <a:buNone/>
              <a:tabLst/>
              <a:defRPr/>
            </a:pP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1F3864"/>
                </a:solidFill>
                <a:effectLst/>
                <a:uLnTx/>
                <a:uFillTx/>
                <a:latin typeface="Times New Roman" panose="02020603050405020304" pitchFamily="18" charset="0"/>
                <a:cs typeface="Times New Roman" panose="02020603050405020304" pitchFamily="18" charset="0"/>
                <a:sym typeface="Arial"/>
              </a:rPr>
              <a:t>Proprietary Blend IV: </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Vitamin C, </a:t>
            </a:r>
            <a:r>
              <a:rPr kumimoji="0" lang="en-US" sz="13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zinc sulfate, and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vitamin D3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en-US" sz="1300" b="1" i="0" u="none" strike="noStrike" kern="0" cap="none" spc="0" normalizeH="0" baseline="0" noProof="0" dirty="0">
                <a:ln>
                  <a:noFill/>
                </a:ln>
                <a:solidFill>
                  <a:srgbClr val="1F3864"/>
                </a:solidFill>
                <a:effectLst/>
                <a:uLnTx/>
                <a:uFillTx/>
                <a:latin typeface="Times New Roman" panose="02020603050405020304" pitchFamily="18" charset="0"/>
                <a:cs typeface="Times New Roman" panose="02020603050405020304" pitchFamily="18" charset="0"/>
                <a:sym typeface="Arial"/>
              </a:rPr>
              <a:t>Proprietary Blend V: </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44546A">
                    <a:lumMod val="75000"/>
                  </a:srgbClr>
                </a:solidFill>
                <a:effectLst/>
                <a:uLnTx/>
                <a:uFillTx/>
                <a:latin typeface="Times New Roman" panose="02020603050405020304" pitchFamily="18" charset="0"/>
                <a:ea typeface="Calibri"/>
                <a:cs typeface="Times New Roman" panose="02020603050405020304" pitchFamily="18" charset="0"/>
                <a:sym typeface="Calibri"/>
              </a:rPr>
              <a:t>Proprietary Blend VI</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Calibri"/>
              </a:rPr>
              <a:t>: </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Vitamin K2,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Vitamin D3,</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Vitamin C, </a:t>
            </a:r>
            <a:r>
              <a:rPr kumimoji="0" lang="en-US" sz="13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Magnesium oxide, OmniMin AC (trace mineral blend) Quercetin, and </a:t>
            </a:r>
            <a:r>
              <a:rPr kumimoji="0" lang="en-US" sz="13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NAD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none" strike="noStrike" kern="0" cap="none" spc="0" normalizeH="0" baseline="0" noProof="0" dirty="0">
                <a:ln>
                  <a:noFill/>
                </a:ln>
                <a:solidFill>
                  <a:srgbClr val="44546A">
                    <a:lumMod val="75000"/>
                  </a:srgbClr>
                </a:solidFill>
                <a:effectLst/>
                <a:uLnTx/>
                <a:uFillTx/>
                <a:latin typeface="Times New Roman" panose="02020603050405020304" pitchFamily="18" charset="0"/>
                <a:cs typeface="Times New Roman" panose="02020603050405020304" pitchFamily="18" charset="0"/>
                <a:sym typeface="Arial"/>
              </a:rPr>
              <a:t>Proprietary Blend VII: </a:t>
            </a:r>
            <a:r>
              <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Bovine collagen and hydrolyzed bovine colostrum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845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050233" y="1488517"/>
            <a:ext cx="10515600" cy="9229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dirty="0">
                <a:latin typeface="Arial"/>
                <a:ea typeface="Arial"/>
                <a:cs typeface="Arial"/>
                <a:sym typeface="Arial"/>
              </a:rPr>
              <a:t>Additional Treatment </a:t>
            </a:r>
            <a:endParaRPr dirty="0">
              <a:latin typeface="Arial"/>
              <a:ea typeface="Arial"/>
              <a:cs typeface="Arial"/>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indent="0" fontAlgn="base">
              <a:spcBef>
                <a:spcPts val="0"/>
              </a:spcBef>
            </a:pPr>
            <a:r>
              <a:rPr lang="hu-HU" sz="2000" dirty="0">
                <a:solidFill>
                  <a:srgbClr val="000000"/>
                </a:solidFill>
                <a:latin typeface="Lustria"/>
              </a:rPr>
              <a:t>            </a:t>
            </a:r>
            <a:endParaRPr lang="en-US" sz="2000" dirty="0">
              <a:solidFill>
                <a:srgbClr val="000000"/>
              </a:solidFill>
              <a:latin typeface="Lustria"/>
            </a:endParaRPr>
          </a:p>
          <a:p>
            <a:r>
              <a:rPr lang="en-US" sz="2000" dirty="0">
                <a:solidFill>
                  <a:schemeClr val="tx1"/>
                </a:solidFill>
              </a:rPr>
              <a:t>Physical therapy and exercise programs can help improve mobility, balance, and strength. </a:t>
            </a:r>
          </a:p>
          <a:p>
            <a:r>
              <a:rPr lang="en-US" sz="2000" dirty="0" smtClean="0">
                <a:solidFill>
                  <a:schemeClr val="tx1"/>
                </a:solidFill>
              </a:rPr>
              <a:t>Speech </a:t>
            </a:r>
            <a:r>
              <a:rPr lang="en-US" sz="2000" dirty="0">
                <a:solidFill>
                  <a:schemeClr val="tx1"/>
                </a:solidFill>
              </a:rPr>
              <a:t>therapy and occupational therapy may also be beneficial in managing speech and </a:t>
            </a:r>
            <a:r>
              <a:rPr lang="en-US" sz="2000" dirty="0" smtClean="0">
                <a:solidFill>
                  <a:schemeClr val="tx1"/>
                </a:solidFill>
              </a:rPr>
              <a:t>fine</a:t>
            </a:r>
            <a:endParaRPr lang="hu-HU" sz="2000" dirty="0" smtClean="0">
              <a:solidFill>
                <a:schemeClr val="tx1"/>
              </a:solidFill>
            </a:endParaRPr>
          </a:p>
          <a:p>
            <a:r>
              <a:rPr lang="en-US" sz="2000" dirty="0" smtClean="0">
                <a:solidFill>
                  <a:schemeClr val="tx1"/>
                </a:solidFill>
              </a:rPr>
              <a:t>motor </a:t>
            </a:r>
            <a:r>
              <a:rPr lang="en-US" sz="2000" dirty="0">
                <a:solidFill>
                  <a:schemeClr val="tx1"/>
                </a:solidFill>
              </a:rPr>
              <a:t>difficulties</a:t>
            </a:r>
            <a:r>
              <a:rPr lang="en-US" sz="2000" dirty="0" smtClean="0">
                <a:solidFill>
                  <a:schemeClr val="tx1"/>
                </a:solidFill>
              </a:rPr>
              <a:t>.</a:t>
            </a:r>
            <a:endParaRPr lang="hu-HU" sz="2000" dirty="0" smtClean="0">
              <a:solidFill>
                <a:schemeClr val="tx1"/>
              </a:solidFill>
            </a:endParaRPr>
          </a:p>
          <a:p>
            <a:r>
              <a:rPr lang="en-US" sz="2000" dirty="0">
                <a:solidFill>
                  <a:srgbClr val="000000"/>
                </a:solidFill>
                <a:latin typeface="Calibri" panose="020F0502020204030204" pitchFamily="34" charset="0"/>
                <a:cs typeface="Calibri" panose="020F0502020204030204" pitchFamily="34" charset="0"/>
              </a:rPr>
              <a:t>A special diet based on my personal </a:t>
            </a:r>
            <a:r>
              <a:rPr lang="en-US" sz="2000" dirty="0" smtClean="0">
                <a:solidFill>
                  <a:srgbClr val="000000"/>
                </a:solidFill>
                <a:latin typeface="Calibri" panose="020F0502020204030204" pitchFamily="34" charset="0"/>
                <a:cs typeface="Calibri" panose="020F0502020204030204" pitchFamily="34" charset="0"/>
              </a:rPr>
              <a:t>experience</a:t>
            </a:r>
            <a:r>
              <a:rPr lang="hu-HU" sz="2000" dirty="0" smtClean="0">
                <a:solidFill>
                  <a:srgbClr val="000000"/>
                </a:solidFill>
                <a:latin typeface="Calibri" panose="020F0502020204030204" pitchFamily="34" charset="0"/>
                <a:cs typeface="Calibri" panose="020F0502020204030204" pitchFamily="34" charset="0"/>
              </a:rPr>
              <a:t>.</a:t>
            </a:r>
            <a:endParaRPr lang="hu-HU" sz="2000" dirty="0">
              <a:solidFill>
                <a:srgbClr val="000000"/>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ea typeface="Arial"/>
              <a:cs typeface="Calibri" panose="020F0502020204030204" pitchFamily="34" charset="0"/>
              <a:sym typeface="Arial"/>
            </a:endParaRPr>
          </a:p>
          <a:p>
            <a:endParaRPr sz="20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8"/>
          <p:cNvSpPr/>
          <p:nvPr/>
        </p:nvSpPr>
        <p:spPr>
          <a:xfrm>
            <a:off x="0" y="25876"/>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a:latin typeface="Arial"/>
                <a:ea typeface="Arial"/>
                <a:cs typeface="Arial"/>
                <a:sym typeface="Arial"/>
              </a:rPr>
              <a:t>Results </a:t>
            </a:r>
            <a:endParaRPr dirty="0">
              <a:latin typeface="Arial"/>
              <a:ea typeface="Arial"/>
              <a:cs typeface="Arial"/>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600"/>
              </a:spcBef>
              <a:buNone/>
            </a:pPr>
            <a:endParaRPr lang="hu-HU" sz="1800" dirty="0" smtClean="0">
              <a:latin typeface="Calibri" panose="020F0502020204030204" pitchFamily="34" charset="0"/>
              <a:ea typeface="Sorts Mill Goudy"/>
              <a:cs typeface="Calibri" panose="020F0502020204030204" pitchFamily="34" charset="0"/>
              <a:sym typeface="Sorts Mill Goudy"/>
            </a:endParaRPr>
          </a:p>
          <a:p>
            <a:pPr marL="0" indent="0">
              <a:lnSpc>
                <a:spcPct val="100000"/>
              </a:lnSpc>
              <a:spcBef>
                <a:spcPts val="0"/>
              </a:spcBef>
              <a:buNone/>
            </a:pPr>
            <a:r>
              <a:rPr lang="hu-HU" sz="1600" dirty="0" err="1">
                <a:solidFill>
                  <a:prstClr val="black"/>
                </a:solidFill>
                <a:latin typeface="Calibri" panose="020F0502020204030204" pitchFamily="34" charset="0"/>
                <a:cs typeface="Calibri" panose="020F0502020204030204" pitchFamily="34" charset="0"/>
              </a:rPr>
              <a:t>After</a:t>
            </a:r>
            <a:r>
              <a:rPr lang="hu-HU" sz="1600" dirty="0">
                <a:solidFill>
                  <a:prstClr val="black"/>
                </a:solidFill>
                <a:latin typeface="Calibri" panose="020F0502020204030204" pitchFamily="34" charset="0"/>
                <a:cs typeface="Calibri" panose="020F0502020204030204" pitchFamily="34" charset="0"/>
              </a:rPr>
              <a:t> 1 </a:t>
            </a:r>
            <a:r>
              <a:rPr lang="hu-HU" sz="1600" dirty="0" err="1">
                <a:solidFill>
                  <a:prstClr val="black"/>
                </a:solidFill>
                <a:latin typeface="Calibri" panose="020F0502020204030204" pitchFamily="34" charset="0"/>
                <a:cs typeface="Calibri" panose="020F0502020204030204" pitchFamily="34" charset="0"/>
              </a:rPr>
              <a:t>month</a:t>
            </a:r>
            <a:r>
              <a:rPr lang="hu-HU" sz="1600" dirty="0">
                <a:solidFill>
                  <a:prstClr val="black"/>
                </a:solidFill>
                <a:latin typeface="Calibri" panose="020F0502020204030204" pitchFamily="34" charset="0"/>
                <a:cs typeface="Calibri" panose="020F0502020204030204" pitchFamily="34" charset="0"/>
              </a:rPr>
              <a:t> </a:t>
            </a:r>
            <a:r>
              <a:rPr lang="hu-HU" sz="1600" dirty="0">
                <a:solidFill>
                  <a:srgbClr val="000000"/>
                </a:solidFill>
                <a:latin typeface="Calibri" panose="020F0502020204030204" pitchFamily="34" charset="0"/>
                <a:cs typeface="Calibri" panose="020F0502020204030204" pitchFamily="34" charset="0"/>
                <a:sym typeface="Arial"/>
              </a:rPr>
              <a:t>:</a:t>
            </a:r>
            <a:r>
              <a:rPr lang="en-US" sz="1600" dirty="0">
                <a:solidFill>
                  <a:srgbClr val="000000"/>
                </a:solidFill>
                <a:latin typeface="Calibri" panose="020F0502020204030204" pitchFamily="34" charset="0"/>
                <a:cs typeface="Calibri" panose="020F0502020204030204" pitchFamily="34" charset="0"/>
                <a:sym typeface="Arial"/>
              </a:rPr>
              <a:t> </a:t>
            </a:r>
            <a:endParaRPr lang="hu-HU" sz="1600" dirty="0" smtClean="0">
              <a:solidFill>
                <a:srgbClr val="000000"/>
              </a:solidFill>
              <a:latin typeface="Calibri" panose="020F0502020204030204" pitchFamily="34" charset="0"/>
              <a:cs typeface="Calibri" panose="020F0502020204030204" pitchFamily="34" charset="0"/>
              <a:sym typeface="Arial"/>
            </a:endParaRPr>
          </a:p>
          <a:p>
            <a:pPr marL="0" indent="0">
              <a:lnSpc>
                <a:spcPct val="100000"/>
              </a:lnSpc>
              <a:spcBef>
                <a:spcPts val="0"/>
              </a:spcBef>
              <a:buNone/>
            </a:pPr>
            <a:endParaRPr lang="hu-HU" sz="1600" dirty="0">
              <a:solidFill>
                <a:srgbClr val="000000"/>
              </a:solidFill>
              <a:latin typeface="Calibri" panose="020F0502020204030204" pitchFamily="34" charset="0"/>
              <a:cs typeface="Calibri" panose="020F0502020204030204" pitchFamily="34" charset="0"/>
              <a:sym typeface="Arial"/>
            </a:endParaRPr>
          </a:p>
          <a:p>
            <a:pPr marL="0" indent="0">
              <a:lnSpc>
                <a:spcPct val="100000"/>
              </a:lnSpc>
              <a:spcBef>
                <a:spcPts val="0"/>
              </a:spcBef>
              <a:buNone/>
            </a:pPr>
            <a:r>
              <a:rPr lang="hu-HU" sz="1600" dirty="0" smtClean="0">
                <a:solidFill>
                  <a:srgbClr val="000000"/>
                </a:solidFill>
                <a:latin typeface="Calibri" panose="020F0502020204030204" pitchFamily="34" charset="0"/>
                <a:cs typeface="Calibri" panose="020F0502020204030204" pitchFamily="34" charset="0"/>
                <a:sym typeface="Arial"/>
              </a:rPr>
              <a:t>R</a:t>
            </a:r>
            <a:r>
              <a:rPr lang="en-US" sz="1600" dirty="0" smtClean="0">
                <a:solidFill>
                  <a:srgbClr val="000000"/>
                </a:solidFill>
                <a:latin typeface="Calibri" panose="020F0502020204030204" pitchFamily="34" charset="0"/>
                <a:cs typeface="Calibri" panose="020F0502020204030204" pitchFamily="34" charset="0"/>
                <a:sym typeface="Arial"/>
              </a:rPr>
              <a:t>educed </a:t>
            </a:r>
            <a:r>
              <a:rPr lang="en-US" sz="1600" dirty="0">
                <a:solidFill>
                  <a:srgbClr val="000000"/>
                </a:solidFill>
                <a:latin typeface="Calibri" panose="020F0502020204030204" pitchFamily="34" charset="0"/>
                <a:cs typeface="Calibri" panose="020F0502020204030204" pitchFamily="34" charset="0"/>
                <a:sym typeface="Arial"/>
              </a:rPr>
              <a:t>stiffness, tremors in the </a:t>
            </a:r>
            <a:r>
              <a:rPr lang="en-US" sz="1600" dirty="0" smtClean="0">
                <a:solidFill>
                  <a:srgbClr val="000000"/>
                </a:solidFill>
                <a:latin typeface="Calibri" panose="020F0502020204030204" pitchFamily="34" charset="0"/>
                <a:cs typeface="Calibri" panose="020F0502020204030204" pitchFamily="34" charset="0"/>
                <a:sym typeface="Arial"/>
              </a:rPr>
              <a:t>hand</a:t>
            </a:r>
            <a:r>
              <a:rPr lang="hu-HU" sz="1600" dirty="0">
                <a:solidFill>
                  <a:srgbClr val="000000"/>
                </a:solidFill>
                <a:latin typeface="Calibri" panose="020F0502020204030204" pitchFamily="34" charset="0"/>
                <a:cs typeface="Calibri" panose="020F0502020204030204" pitchFamily="34" charset="0"/>
                <a:sym typeface="Arial"/>
              </a:rPr>
              <a:t>.</a:t>
            </a:r>
            <a:endParaRPr lang="hu-HU" sz="1600" dirty="0" smtClean="0">
              <a:solidFill>
                <a:srgbClr val="000000"/>
              </a:solidFill>
              <a:latin typeface="Calibri" panose="020F0502020204030204" pitchFamily="34" charset="0"/>
              <a:cs typeface="Calibri" panose="020F0502020204030204" pitchFamily="34" charset="0"/>
              <a:sym typeface="Arial"/>
            </a:endParaRPr>
          </a:p>
          <a:p>
            <a:pPr marL="0" indent="0">
              <a:lnSpc>
                <a:spcPct val="100000"/>
              </a:lnSpc>
              <a:spcBef>
                <a:spcPts val="0"/>
              </a:spcBef>
              <a:buNone/>
            </a:pPr>
            <a:r>
              <a:rPr lang="hu-HU" sz="1600" dirty="0" smtClean="0">
                <a:solidFill>
                  <a:srgbClr val="000000"/>
                </a:solidFill>
                <a:latin typeface="Calibri" panose="020F0502020204030204" pitchFamily="34" charset="0"/>
                <a:cs typeface="Calibri" panose="020F0502020204030204" pitchFamily="34" charset="0"/>
                <a:sym typeface="Arial"/>
              </a:rPr>
              <a:t>H</a:t>
            </a:r>
            <a:r>
              <a:rPr lang="en-US" sz="1600" dirty="0" smtClean="0">
                <a:solidFill>
                  <a:srgbClr val="000000"/>
                </a:solidFill>
                <a:latin typeface="Calibri" panose="020F0502020204030204" pitchFamily="34" charset="0"/>
                <a:cs typeface="Calibri" panose="020F0502020204030204" pitchFamily="34" charset="0"/>
                <a:sym typeface="Arial"/>
              </a:rPr>
              <a:t>is </a:t>
            </a:r>
            <a:r>
              <a:rPr lang="en-US" sz="1600" dirty="0">
                <a:solidFill>
                  <a:srgbClr val="000000"/>
                </a:solidFill>
                <a:latin typeface="Calibri" panose="020F0502020204030204" pitchFamily="34" charset="0"/>
                <a:cs typeface="Calibri" panose="020F0502020204030204" pitchFamily="34" charset="0"/>
                <a:sym typeface="Arial"/>
              </a:rPr>
              <a:t>sense of smell improved and he became a little more </a:t>
            </a:r>
            <a:r>
              <a:rPr lang="en-US" sz="1600" dirty="0" smtClean="0">
                <a:solidFill>
                  <a:srgbClr val="000000"/>
                </a:solidFill>
                <a:latin typeface="Calibri" panose="020F0502020204030204" pitchFamily="34" charset="0"/>
                <a:cs typeface="Calibri" panose="020F0502020204030204" pitchFamily="34" charset="0"/>
                <a:sym typeface="Arial"/>
              </a:rPr>
              <a:t>lively</a:t>
            </a:r>
            <a:r>
              <a:rPr lang="hu-HU" sz="1600" dirty="0" smtClean="0">
                <a:solidFill>
                  <a:srgbClr val="000000"/>
                </a:solidFill>
                <a:latin typeface="Calibri" panose="020F0502020204030204" pitchFamily="34" charset="0"/>
                <a:cs typeface="Calibri" panose="020F0502020204030204" pitchFamily="34" charset="0"/>
                <a:sym typeface="Arial"/>
              </a:rPr>
              <a:t>.</a:t>
            </a:r>
            <a:endParaRPr lang="hu-HU" sz="1600" dirty="0">
              <a:solidFill>
                <a:srgbClr val="000000"/>
              </a:solidFill>
              <a:latin typeface="Calibri" panose="020F0502020204030204" pitchFamily="34" charset="0"/>
              <a:cs typeface="Calibri" panose="020F0502020204030204" pitchFamily="34" charset="0"/>
              <a:sym typeface="Arial"/>
            </a:endParaRPr>
          </a:p>
          <a:p>
            <a:pPr marL="0" indent="0">
              <a:lnSpc>
                <a:spcPct val="100000"/>
              </a:lnSpc>
              <a:spcBef>
                <a:spcPts val="0"/>
              </a:spcBef>
              <a:buNone/>
            </a:pPr>
            <a:endParaRPr lang="hu-HU" sz="1600" dirty="0">
              <a:latin typeface="Goudy Old Style" panose="02020502050305020303" pitchFamily="18" charset="77"/>
            </a:endParaRPr>
          </a:p>
          <a:p>
            <a:pPr marL="0" indent="0">
              <a:lnSpc>
                <a:spcPct val="100000"/>
              </a:lnSpc>
              <a:spcBef>
                <a:spcPts val="0"/>
              </a:spcBef>
              <a:buNone/>
            </a:pPr>
            <a:endParaRPr lang="hu-HU" sz="1600" dirty="0">
              <a:latin typeface="Goudy Old Style" panose="02020502050305020303" pitchFamily="18" charset="77"/>
            </a:endParaRPr>
          </a:p>
          <a:p>
            <a:pPr marL="0" indent="0">
              <a:lnSpc>
                <a:spcPct val="100000"/>
              </a:lnSpc>
              <a:spcBef>
                <a:spcPts val="0"/>
              </a:spcBef>
              <a:buNone/>
            </a:pPr>
            <a:r>
              <a:rPr lang="hu-HU" sz="1600" dirty="0" err="1">
                <a:latin typeface="Calibri" panose="020F0502020204030204" pitchFamily="34" charset="0"/>
                <a:cs typeface="Calibri" panose="020F0502020204030204" pitchFamily="34" charset="0"/>
              </a:rPr>
              <a:t>After</a:t>
            </a:r>
            <a:r>
              <a:rPr lang="hu-HU" sz="1600" dirty="0">
                <a:latin typeface="Calibri" panose="020F0502020204030204" pitchFamily="34" charset="0"/>
                <a:cs typeface="Calibri" panose="020F0502020204030204" pitchFamily="34" charset="0"/>
              </a:rPr>
              <a:t> 3 </a:t>
            </a:r>
            <a:r>
              <a:rPr lang="hu-HU" sz="1600" dirty="0" err="1">
                <a:latin typeface="Calibri" panose="020F0502020204030204" pitchFamily="34" charset="0"/>
                <a:cs typeface="Calibri" panose="020F0502020204030204" pitchFamily="34" charset="0"/>
              </a:rPr>
              <a:t>month</a:t>
            </a:r>
            <a:r>
              <a:rPr lang="hu-HU" sz="1600" dirty="0" smtClean="0">
                <a:latin typeface="Calibri" panose="020F0502020204030204" pitchFamily="34" charset="0"/>
                <a:cs typeface="Calibri" panose="020F0502020204030204" pitchFamily="34" charset="0"/>
              </a:rPr>
              <a:t>:</a:t>
            </a:r>
          </a:p>
          <a:p>
            <a:pPr marL="0" indent="0">
              <a:lnSpc>
                <a:spcPct val="100000"/>
              </a:lnSpc>
              <a:spcBef>
                <a:spcPts val="0"/>
              </a:spcBef>
              <a:buNone/>
            </a:pPr>
            <a:endParaRPr lang="hu-HU" sz="1600" dirty="0" smtClean="0">
              <a:latin typeface="Calibri" panose="020F0502020204030204" pitchFamily="34" charset="0"/>
              <a:cs typeface="Calibri" panose="020F0502020204030204" pitchFamily="34" charset="0"/>
            </a:endParaRPr>
          </a:p>
          <a:p>
            <a:pPr marL="0" indent="0">
              <a:lnSpc>
                <a:spcPct val="100000"/>
              </a:lnSpc>
              <a:spcBef>
                <a:spcPts val="0"/>
              </a:spcBef>
              <a:buNone/>
            </a:pPr>
            <a:r>
              <a:rPr lang="hu-HU" sz="1600" dirty="0" smtClean="0">
                <a:latin typeface="Calibri" panose="020F0502020204030204" pitchFamily="34" charset="0"/>
                <a:cs typeface="Calibri" panose="020F0502020204030204" pitchFamily="34" charset="0"/>
              </a:rPr>
              <a:t>The</a:t>
            </a:r>
            <a:r>
              <a:rPr lang="en-US" sz="1600" dirty="0" smtClean="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difficulty starting movement decreased, coordination </a:t>
            </a:r>
            <a:r>
              <a:rPr lang="en-US" sz="1600" dirty="0" smtClean="0">
                <a:latin typeface="Calibri" panose="020F0502020204030204" pitchFamily="34" charset="0"/>
                <a:cs typeface="Calibri" panose="020F0502020204030204" pitchFamily="34" charset="0"/>
              </a:rPr>
              <a:t>improved</a:t>
            </a:r>
            <a:r>
              <a:rPr lang="hu-HU" sz="1600" dirty="0" smtClean="0">
                <a:latin typeface="Calibri" panose="020F0502020204030204" pitchFamily="34" charset="0"/>
                <a:cs typeface="Calibri" panose="020F0502020204030204" pitchFamily="34" charset="0"/>
              </a:rPr>
              <a:t>.</a:t>
            </a:r>
          </a:p>
          <a:p>
            <a:pPr marL="0" indent="0">
              <a:lnSpc>
                <a:spcPct val="100000"/>
              </a:lnSpc>
              <a:spcBef>
                <a:spcPts val="0"/>
              </a:spcBef>
              <a:buNone/>
            </a:pPr>
            <a:r>
              <a:rPr lang="hu-HU" sz="1600" dirty="0" smtClean="0">
                <a:latin typeface="Calibri" panose="020F0502020204030204" pitchFamily="34" charset="0"/>
                <a:cs typeface="Calibri" panose="020F0502020204030204" pitchFamily="34" charset="0"/>
              </a:rPr>
              <a:t>T</a:t>
            </a:r>
            <a:r>
              <a:rPr lang="en-US" sz="1600" dirty="0" smtClean="0">
                <a:latin typeface="Calibri" panose="020F0502020204030204" pitchFamily="34" charset="0"/>
                <a:cs typeface="Calibri" panose="020F0502020204030204" pitchFamily="34" charset="0"/>
              </a:rPr>
              <a:t>he </a:t>
            </a:r>
            <a:r>
              <a:rPr lang="en-US" sz="1600" dirty="0">
                <a:latin typeface="Calibri" panose="020F0502020204030204" pitchFamily="34" charset="0"/>
                <a:cs typeface="Calibri" panose="020F0502020204030204" pitchFamily="34" charset="0"/>
              </a:rPr>
              <a:t>stiffness and tremor in the hand improved </a:t>
            </a:r>
            <a:r>
              <a:rPr lang="en-US" sz="1600" dirty="0" smtClean="0">
                <a:latin typeface="Calibri" panose="020F0502020204030204" pitchFamily="34" charset="0"/>
                <a:cs typeface="Calibri" panose="020F0502020204030204" pitchFamily="34" charset="0"/>
              </a:rPr>
              <a:t>further</a:t>
            </a:r>
            <a:r>
              <a:rPr lang="hu-HU" sz="1600" dirty="0" smtClean="0">
                <a:latin typeface="Calibri" panose="020F0502020204030204" pitchFamily="34" charset="0"/>
                <a:cs typeface="Calibri" panose="020F0502020204030204" pitchFamily="34" charset="0"/>
              </a:rPr>
              <a:t>.</a:t>
            </a:r>
          </a:p>
          <a:p>
            <a:pPr marL="0" indent="0">
              <a:lnSpc>
                <a:spcPct val="100000"/>
              </a:lnSpc>
              <a:spcBef>
                <a:spcPts val="0"/>
              </a:spcBef>
              <a:buNone/>
            </a:pPr>
            <a:r>
              <a:rPr lang="en-US" sz="1600" dirty="0">
                <a:latin typeface="Calibri" panose="020F0502020204030204" pitchFamily="34" charset="0"/>
                <a:cs typeface="Calibri" panose="020F0502020204030204" pitchFamily="34" charset="0"/>
              </a:rPr>
              <a:t>His facial expressions became more animated again</a:t>
            </a:r>
            <a:endParaRPr lang="hu-HU" sz="1600" dirty="0" smtClean="0">
              <a:latin typeface="Calibri" panose="020F0502020204030204" pitchFamily="34" charset="0"/>
              <a:cs typeface="Calibri" panose="020F0502020204030204" pitchFamily="34" charset="0"/>
            </a:endParaRPr>
          </a:p>
          <a:p>
            <a:pPr marL="0" indent="0">
              <a:lnSpc>
                <a:spcPct val="100000"/>
              </a:lnSpc>
              <a:spcBef>
                <a:spcPts val="0"/>
              </a:spcBef>
              <a:buNone/>
            </a:pPr>
            <a:r>
              <a:rPr lang="hu-HU" sz="1600" dirty="0" smtClean="0">
                <a:latin typeface="Calibri" panose="020F0502020204030204" pitchFamily="34" charset="0"/>
                <a:cs typeface="Calibri" panose="020F0502020204030204" pitchFamily="34" charset="0"/>
              </a:rPr>
              <a:t>H</a:t>
            </a:r>
            <a:r>
              <a:rPr lang="en-US" sz="1600" dirty="0" smtClean="0">
                <a:latin typeface="Calibri" panose="020F0502020204030204" pitchFamily="34" charset="0"/>
                <a:cs typeface="Calibri" panose="020F0502020204030204" pitchFamily="34" charset="0"/>
              </a:rPr>
              <a:t>is </a:t>
            </a:r>
            <a:r>
              <a:rPr lang="en-US" sz="1600" dirty="0">
                <a:latin typeface="Calibri" panose="020F0502020204030204" pitchFamily="34" charset="0"/>
                <a:cs typeface="Calibri" panose="020F0502020204030204" pitchFamily="34" charset="0"/>
              </a:rPr>
              <a:t>communication has been </a:t>
            </a:r>
            <a:r>
              <a:rPr lang="en-US" sz="1600" dirty="0" smtClean="0">
                <a:latin typeface="Calibri" panose="020F0502020204030204" pitchFamily="34" charset="0"/>
                <a:cs typeface="Calibri" panose="020F0502020204030204" pitchFamily="34" charset="0"/>
              </a:rPr>
              <a:t>restored</a:t>
            </a:r>
            <a:r>
              <a:rPr lang="hu-HU" sz="1600" dirty="0" smtClean="0">
                <a:latin typeface="Calibri" panose="020F0502020204030204" pitchFamily="34" charset="0"/>
                <a:cs typeface="Calibri" panose="020F0502020204030204" pitchFamily="34" charset="0"/>
              </a:rPr>
              <a:t>. H</a:t>
            </a:r>
            <a:r>
              <a:rPr lang="en-US" sz="1600" dirty="0" smtClean="0">
                <a:latin typeface="Calibri" panose="020F0502020204030204" pitchFamily="34" charset="0"/>
                <a:cs typeface="Calibri" panose="020F0502020204030204" pitchFamily="34" charset="0"/>
              </a:rPr>
              <a:t>is </a:t>
            </a:r>
            <a:r>
              <a:rPr lang="en-US" sz="1600" dirty="0">
                <a:latin typeface="Calibri" panose="020F0502020204030204" pitchFamily="34" charset="0"/>
                <a:cs typeface="Calibri" panose="020F0502020204030204" pitchFamily="34" charset="0"/>
              </a:rPr>
              <a:t>mood </a:t>
            </a:r>
            <a:r>
              <a:rPr lang="en-US" sz="1600" dirty="0" smtClean="0">
                <a:latin typeface="Calibri" panose="020F0502020204030204" pitchFamily="34" charset="0"/>
                <a:cs typeface="Calibri" panose="020F0502020204030204" pitchFamily="34" charset="0"/>
              </a:rPr>
              <a:t>improved</a:t>
            </a:r>
            <a:r>
              <a:rPr lang="hu-HU" sz="1600" dirty="0" smtClean="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pPr marL="0" indent="0">
              <a:lnSpc>
                <a:spcPct val="100000"/>
              </a:lnSpc>
              <a:spcBef>
                <a:spcPts val="0"/>
              </a:spcBef>
              <a:buNone/>
            </a:pPr>
            <a:r>
              <a:rPr lang="en-US" sz="1600" dirty="0">
                <a:latin typeface="Calibri" panose="020F0502020204030204" pitchFamily="34" charset="0"/>
                <a:cs typeface="Calibri" panose="020F0502020204030204" pitchFamily="34" charset="0"/>
              </a:rPr>
              <a:t>And not only the family, but also the patient could report on the improvement</a:t>
            </a:r>
            <a:r>
              <a:rPr lang="en-US" sz="1600" dirty="0" smtClean="0">
                <a:latin typeface="Calibri" panose="020F0502020204030204" pitchFamily="34" charset="0"/>
                <a:cs typeface="Calibri" panose="020F0502020204030204" pitchFamily="34" charset="0"/>
              </a:rPr>
              <a:t>.</a:t>
            </a:r>
            <a:endParaRPr lang="hu-HU" sz="1600" dirty="0">
              <a:latin typeface="Calibri" panose="020F0502020204030204" pitchFamily="34" charset="0"/>
              <a:cs typeface="Calibri" panose="020F0502020204030204" pitchFamily="34" charset="0"/>
            </a:endParaRPr>
          </a:p>
          <a:p>
            <a:pPr marL="0" indent="0">
              <a:lnSpc>
                <a:spcPct val="100000"/>
              </a:lnSpc>
              <a:spcBef>
                <a:spcPts val="0"/>
              </a:spcBef>
              <a:buNone/>
            </a:pPr>
            <a:r>
              <a:rPr lang="en-US" sz="1600" dirty="0" smtClean="0">
                <a:latin typeface="Calibri" panose="020F0502020204030204" pitchFamily="34" charset="0"/>
                <a:cs typeface="Calibri" panose="020F0502020204030204" pitchFamily="34" charset="0"/>
              </a:rPr>
              <a:t>Based </a:t>
            </a:r>
            <a:r>
              <a:rPr lang="en-US" sz="1600" dirty="0">
                <a:latin typeface="Calibri" panose="020F0502020204030204" pitchFamily="34" charset="0"/>
                <a:cs typeface="Calibri" panose="020F0502020204030204" pitchFamily="34" charset="0"/>
              </a:rPr>
              <a:t>on these, the patient's quality of life improved</a:t>
            </a:r>
            <a:r>
              <a:rPr lang="hu-HU" sz="1600" dirty="0" smtClean="0">
                <a:latin typeface="Calibri" panose="020F0502020204030204" pitchFamily="34" charset="0"/>
                <a:cs typeface="Calibri" panose="020F0502020204030204" pitchFamily="34" charset="0"/>
              </a:rPr>
              <a:t>!!</a:t>
            </a:r>
            <a:endParaRPr lang="hu-HU" sz="1600" dirty="0">
              <a:latin typeface="Calibri" panose="020F0502020204030204" pitchFamily="34" charset="0"/>
              <a:cs typeface="Calibri" panose="020F0502020204030204" pitchFamily="34" charset="0"/>
            </a:endParaRPr>
          </a:p>
          <a:p>
            <a:pPr marL="0" lvl="0" indent="0">
              <a:lnSpc>
                <a:spcPct val="100000"/>
              </a:lnSpc>
              <a:spcBef>
                <a:spcPts val="600"/>
              </a:spcBef>
              <a:buNone/>
            </a:pPr>
            <a:endParaRPr lang="hu-HU" sz="1600"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1600"/>
              <a:buNone/>
            </a:pPr>
            <a:endParaRPr sz="1600" dirty="0">
              <a:latin typeface="Sorts Mill Goudy"/>
              <a:ea typeface="Sorts Mill Goudy"/>
              <a:cs typeface="Sorts Mill Goudy"/>
              <a:sym typeface="Sorts Mill Goudy"/>
            </a:endParaRPr>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9223" name="Rectangle 9222">
            <a:extLst>
              <a:ext uri="{FF2B5EF4-FFF2-40B4-BE49-F238E27FC236}">
                <a16:creationId xmlns:a16="http://schemas.microsoft.com/office/drawing/2014/main"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25" name="Group 9224">
            <a:extLst>
              <a:ext uri="{FF2B5EF4-FFF2-40B4-BE49-F238E27FC236}">
                <a16:creationId xmlns:a16="http://schemas.microsoft.com/office/drawing/2014/main"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9226" name="Freeform: Shape 9225">
              <a:extLst>
                <a:ext uri="{FF2B5EF4-FFF2-40B4-BE49-F238E27FC236}">
                  <a16:creationId xmlns:a16="http://schemas.microsoft.com/office/drawing/2014/main"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33" name="Rectangle 9228">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Isosceles Triangle 9230">
            <a:extLst>
              <a:ext uri="{FF2B5EF4-FFF2-40B4-BE49-F238E27FC236}">
                <a16:creationId xmlns:a16="http://schemas.microsoft.com/office/drawing/2014/main"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Google Shape;321;p19"/>
          <p:cNvSpPr/>
          <p:nvPr/>
        </p:nvSpPr>
        <p:spPr>
          <a:xfrm rot="16200000">
            <a:off x="1359112" y="1183819"/>
            <a:ext cx="2981853" cy="312975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19"/>
          <p:cNvSpPr txBox="1">
            <a:spLocks noGrp="1"/>
          </p:cNvSpPr>
          <p:nvPr>
            <p:ph type="title" idx="4294967295"/>
          </p:nvPr>
        </p:nvSpPr>
        <p:spPr>
          <a:xfrm>
            <a:off x="1674335" y="1644486"/>
            <a:ext cx="2351405" cy="2278988"/>
          </a:xfrm>
          <a:prstGeom prst="rect">
            <a:avLst/>
          </a:prstGeom>
          <a:noFill/>
          <a:ln>
            <a:noFill/>
          </a:ln>
        </p:spPr>
        <p:txBody>
          <a:bodyPr spcFirstLastPara="1" wrap="square" lIns="91425" tIns="45700" rIns="91425" bIns="45700" anchor="ctr" anchorCtr="0">
            <a:normAutofit/>
          </a:bodyPr>
          <a:lstStyle/>
          <a:p>
            <a:pPr algn="ctr">
              <a:buClr>
                <a:srgbClr val="FFFFFF"/>
              </a:buClr>
              <a:buSzPts val="3600"/>
            </a:pPr>
            <a:r>
              <a:rPr lang="en-US" sz="3204" b="0" i="0" u="none" strike="noStrike" cap="none" dirty="0">
                <a:solidFill>
                  <a:srgbClr val="FFFFFF"/>
                </a:solidFill>
                <a:latin typeface="Calibri"/>
                <a:ea typeface="Calibri"/>
                <a:cs typeface="Calibri"/>
                <a:sym typeface="Calibri"/>
              </a:rPr>
              <a:t>Research Studies </a:t>
            </a:r>
            <a:endParaRPr lang="en-US" dirty="0"/>
          </a:p>
        </p:txBody>
      </p:sp>
      <p:sp>
        <p:nvSpPr>
          <p:cNvPr id="324" name="Google Shape;324;p19"/>
          <p:cNvSpPr/>
          <p:nvPr/>
        </p:nvSpPr>
        <p:spPr>
          <a:xfrm rot="10800000" flipH="1">
            <a:off x="492369" y="6386962"/>
            <a:ext cx="11056164" cy="471037"/>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5" name="Google Shape;325;p19"/>
          <p:cNvSpPr txBox="1"/>
          <p:nvPr/>
        </p:nvSpPr>
        <p:spPr>
          <a:xfrm>
            <a:off x="2459685" y="6430894"/>
            <a:ext cx="8208010" cy="415779"/>
          </a:xfrm>
          <a:prstGeom prst="rect">
            <a:avLst/>
          </a:prstGeom>
          <a:noFill/>
          <a:ln>
            <a:noFill/>
          </a:ln>
        </p:spPr>
        <p:txBody>
          <a:bodyPr spcFirstLastPara="1" wrap="square" lIns="91425" tIns="45700" rIns="91425" bIns="45700" anchor="t" anchorCtr="0">
            <a:spAutoFit/>
          </a:bodyPr>
          <a:lstStyle/>
          <a:p>
            <a:pPr>
              <a:spcAft>
                <a:spcPts val="600"/>
              </a:spcAft>
            </a:pPr>
            <a:r>
              <a:rPr lang="en-US" sz="1602" b="0" i="0" u="none" strike="noStrike" cap="none" dirty="0">
                <a:solidFill>
                  <a:srgbClr val="FEE599"/>
                </a:solidFill>
                <a:latin typeface="Times New Roman"/>
                <a:ea typeface="Arial"/>
                <a:cs typeface="Times New Roman"/>
                <a:sym typeface="Times New Roman"/>
              </a:rPr>
              <a:t>International Science Nutrition Society – CURARE CAUSAM - ISNS 2023 </a:t>
            </a:r>
            <a:endParaRPr lang="en-US" dirty="0"/>
          </a:p>
        </p:txBody>
      </p:sp>
      <p:pic>
        <p:nvPicPr>
          <p:cNvPr id="9218" name="Picture 2" descr="Clinical Trials - Ask Hematologist | Understand Hematology">
            <a:extLst>
              <a:ext uri="{FF2B5EF4-FFF2-40B4-BE49-F238E27FC236}">
                <a16:creationId xmlns:a16="http://schemas.microsoft.com/office/drawing/2014/main" id="{12275A3F-F3F8-ACBE-F8C3-02F41A3DF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123" y="874387"/>
            <a:ext cx="6342651" cy="418615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314;p18" descr="Picture 7">
            <a:extLst>
              <a:ext uri="{FF2B5EF4-FFF2-40B4-BE49-F238E27FC236}">
                <a16:creationId xmlns:a16="http://schemas.microsoft.com/office/drawing/2014/main" id="{7EA4A7EA-2EAC-26ED-4F17-8854072798F3}"/>
              </a:ext>
            </a:extLst>
          </p:cNvPr>
          <p:cNvPicPr preferRelativeResize="0"/>
          <p:nvPr/>
        </p:nvPicPr>
        <p:blipFill rotWithShape="1">
          <a:blip r:embed="rId4">
            <a:alphaModFix/>
          </a:blip>
          <a:srcRect/>
          <a:stretch/>
        </p:blipFill>
        <p:spPr>
          <a:xfrm>
            <a:off x="10236851" y="5104468"/>
            <a:ext cx="1999737" cy="1797463"/>
          </a:xfrm>
          <a:prstGeom prst="rect">
            <a:avLst/>
          </a:prstGeom>
          <a:noFill/>
          <a:ln>
            <a:noFill/>
          </a:ln>
        </p:spPr>
      </p:pic>
      <p:sp>
        <p:nvSpPr>
          <p:cNvPr id="5" name="Google Shape;228;p11">
            <a:extLst>
              <a:ext uri="{FF2B5EF4-FFF2-40B4-BE49-F238E27FC236}">
                <a16:creationId xmlns:a16="http://schemas.microsoft.com/office/drawing/2014/main" id="{A0938D7D-65A8-D494-6A31-A35A9CB07D75}"/>
              </a:ext>
            </a:extLst>
          </p:cNvPr>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1201615" y="177801"/>
            <a:ext cx="10515600" cy="1559780"/>
          </a:xfrm>
          <a:prstGeom prst="rect">
            <a:avLst/>
          </a:prstGeom>
          <a:noFill/>
          <a:ln>
            <a:noFill/>
          </a:ln>
        </p:spPr>
        <p:txBody>
          <a:bodyPr spcFirstLastPara="1" wrap="square" lIns="91425" tIns="45700" rIns="91425" bIns="45700" anchor="ctr" anchorCtr="0">
            <a:normAutofit fontScale="90000"/>
          </a:bodyPr>
          <a:lstStyle/>
          <a:p>
            <a:r>
              <a:rPr lang="en-US" sz="3600" b="1" i="0" dirty="0">
                <a:solidFill>
                  <a:srgbClr val="212121"/>
                </a:solidFill>
                <a:effectLst/>
                <a:latin typeface="Times New Roman" panose="02020603050405020304" pitchFamily="18" charset="0"/>
                <a:cs typeface="Times New Roman" panose="02020603050405020304" pitchFamily="18" charset="0"/>
              </a:rPr>
              <a:t/>
            </a:r>
            <a:br>
              <a:rPr lang="en-US" sz="3600" b="1" i="0" dirty="0">
                <a:solidFill>
                  <a:srgbClr val="212121"/>
                </a:solidFill>
                <a:effectLst/>
                <a:latin typeface="Times New Roman" panose="02020603050405020304" pitchFamily="18" charset="0"/>
                <a:cs typeface="Times New Roman" panose="02020603050405020304" pitchFamily="18" charset="0"/>
              </a:rPr>
            </a:br>
            <a:r>
              <a:rPr lang="en-US" sz="3600" b="1" i="0" dirty="0">
                <a:solidFill>
                  <a:srgbClr val="212121"/>
                </a:solidFill>
                <a:effectLst/>
                <a:latin typeface="Times New Roman" panose="02020603050405020304" pitchFamily="18" charset="0"/>
                <a:cs typeface="Times New Roman" panose="02020603050405020304" pitchFamily="18" charset="0"/>
              </a:rPr>
              <a:t/>
            </a:r>
            <a:br>
              <a:rPr lang="en-US" sz="3600" b="1" i="0" dirty="0">
                <a:solidFill>
                  <a:srgbClr val="212121"/>
                </a:solidFill>
                <a:effectLst/>
                <a:latin typeface="Times New Roman" panose="02020603050405020304" pitchFamily="18" charset="0"/>
                <a:cs typeface="Times New Roman" panose="02020603050405020304" pitchFamily="18" charset="0"/>
              </a:rPr>
            </a:b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Mucuna Pruriens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in Parkinson’s Disease</a:t>
            </a:r>
            <a:r>
              <a:rPr kumimoji="0" lang="en-US" sz="49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en-US" sz="49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By </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Roberto Cilia,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MD,corresponding</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author Janeth Laguna, MD, Erica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Cassani</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MD, Emanuele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Cereda</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MD, PhD,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Nicolò</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G.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Pozzi</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MD,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Ioannis</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U. Isaias, MD, PhD</a:t>
            </a:r>
            <a:r>
              <a:rPr kumimoji="0" lang="en-US" sz="20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Manuela Contin</a:t>
            </a:r>
            <a:r>
              <a:rPr kumimoji="0" lang="en-US" sz="20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PharmD, Michela </a:t>
            </a:r>
            <a:r>
              <a:rPr kumimoji="0" lang="en-US" sz="2000" b="0" i="0" u="sng"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Barichella</a:t>
            </a:r>
            <a:r>
              <a:rPr kumimoji="0" lang="en-US" sz="2000" b="0"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 MD, and Gianni Pezzoli, MD</a:t>
            </a:r>
            <a:r>
              <a:rPr lang="en-US" sz="3600" b="1" i="0" dirty="0">
                <a:solidFill>
                  <a:srgbClr val="212121"/>
                </a:solidFill>
                <a:effectLst/>
                <a:latin typeface="Merriweather" pitchFamily="2" charset="77"/>
              </a:rPr>
              <a:t/>
            </a:r>
            <a:br>
              <a:rPr lang="en-US" sz="3600" b="1" i="0" dirty="0">
                <a:solidFill>
                  <a:srgbClr val="212121"/>
                </a:solidFill>
                <a:effectLst/>
                <a:latin typeface="Merriweather" pitchFamily="2" charset="77"/>
              </a:rPr>
            </a:br>
            <a:endParaRPr sz="7200" dirty="0">
              <a:solidFill>
                <a:srgbClr val="0070C0"/>
              </a:solidFill>
              <a:latin typeface="Times New Roman"/>
              <a:ea typeface="Times New Roman"/>
              <a:cs typeface="Times New Roman"/>
              <a:sym typeface="Times New Roman"/>
            </a:endParaRPr>
          </a:p>
        </p:txBody>
      </p:sp>
      <p:sp>
        <p:nvSpPr>
          <p:cNvPr id="331" name="Google Shape;331;p20"/>
          <p:cNvSpPr txBox="1">
            <a:spLocks noGrp="1"/>
          </p:cNvSpPr>
          <p:nvPr>
            <p:ph type="body" idx="1"/>
          </p:nvPr>
        </p:nvSpPr>
        <p:spPr>
          <a:xfrm>
            <a:off x="1201614" y="1849071"/>
            <a:ext cx="10839937" cy="4351338"/>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Objective: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this study, it was investigated whether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Mucuna pruriens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may be used as an alternative source of L-DOPA for individuals with Parkinson’s Disease who can not afford long-term therapy.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Method: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Eighteen patients with advanced PD received the following treatments, whose sequence was randomized: (1) dispersible levodopa at 3.5 mg/kg combined with the dopa-decarboxylase inhibitor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benserazide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(LD+DDCI; the reference treatment); (2) high-dose Mucuna pruriens (MP-</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17.5 mg/kg); (3) low-dose Mucuna pruriens (MP-</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12.5 mg/kg); (4) pharmaceutical preparation of LD without DDCI (LD−DDCI; 17.5 mg/kg); (5) Mucuna pruriens plus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benserazide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(MP+DDCI; 3.5 mg/kg); (6) placebo.</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Results: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When compared to LD+DDCI, Mucuna pruriens-levodopa showed similar motor response with fewer dyskinesias and AEs, while Mucuna pruriens-high dose induced greater motor improvement at 90 and 180 minutes, longer ON duration, and fewer dyskinesias.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US" sz="1700" kern="1200" dirty="0">
              <a:solidFill>
                <a:prstClr val="black"/>
              </a:solidFill>
              <a:ea typeface="+mn-ea"/>
              <a:cs typeface="+mn-cs"/>
            </a:endParaRPr>
          </a:p>
          <a:p>
            <a:pPr marL="0" marR="0" lvl="0" indent="0" algn="l" defTabSz="914400" rtl="0" eaLnBrk="1" fontAlgn="auto" latinLnBrk="0" hangingPunct="1">
              <a:lnSpc>
                <a:spcPct val="100000"/>
              </a:lnSpc>
              <a:spcBef>
                <a:spcPts val="1000"/>
              </a:spcBef>
              <a:spcAft>
                <a:spcPts val="0"/>
              </a:spcAft>
              <a:buClrTx/>
              <a:buSz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https://www.ncbi.nlm.nih.gov/labs/pmc/articles/PMC5539737/</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a:p>
            <a:pPr marL="0" lvl="0" indent="0" algn="l" rtl="0">
              <a:lnSpc>
                <a:spcPct val="90000"/>
              </a:lnSpc>
              <a:spcBef>
                <a:spcPts val="0"/>
              </a:spcBef>
              <a:spcAft>
                <a:spcPts val="0"/>
              </a:spcAft>
              <a:buClr>
                <a:srgbClr val="212121"/>
              </a:buClr>
              <a:buSzPct val="100000"/>
              <a:buNone/>
            </a:pPr>
            <a:endParaRPr lang="en-US" sz="1500" u="sng" dirty="0">
              <a:solidFill>
                <a:srgbClr val="212121"/>
              </a:solidFill>
              <a:latin typeface="Times New Roman"/>
              <a:ea typeface="Times New Roman"/>
              <a:cs typeface="Times New Roman"/>
              <a:sym typeface="Times New Roman"/>
              <a:hlinkClick r:id="rId4"/>
            </a:endParaRPr>
          </a:p>
        </p:txBody>
      </p:sp>
      <p:sp>
        <p:nvSpPr>
          <p:cNvPr id="332" name="Google Shape;332;p20"/>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4" name="Google Shape;334;p20"/>
          <p:cNvSpPr txBox="1"/>
          <p:nvPr/>
        </p:nvSpPr>
        <p:spPr>
          <a:xfrm>
            <a:off x="2942493" y="6444519"/>
            <a:ext cx="8639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35" name="Google Shape;335;p20" descr="Picture 7"/>
          <p:cNvPicPr preferRelativeResize="0"/>
          <p:nvPr/>
        </p:nvPicPr>
        <p:blipFill rotWithShape="1">
          <a:blip r:embed="rId5">
            <a:alphaModFix/>
          </a:blip>
          <a:srcRect/>
          <a:stretch/>
        </p:blipFill>
        <p:spPr>
          <a:xfrm>
            <a:off x="11123249" y="5850441"/>
            <a:ext cx="918303" cy="9229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1154723" y="316524"/>
            <a:ext cx="10515600" cy="1561734"/>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r>
              <a:rPr lang="en-US" sz="6000" b="0" i="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t/>
            </a:r>
            <a:br>
              <a:rPr lang="en-US" sz="6000" b="0" i="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br>
            <a:r>
              <a:rPr lang="en-US" sz="3600" u="none" strike="noStrike" dirty="0">
                <a:solidFill>
                  <a:srgbClr val="000000"/>
                </a:solidFill>
                <a:latin typeface="Times New Roman" panose="02020603050405020304" pitchFamily="18" charset="0"/>
                <a:ea typeface="Times New Roman"/>
                <a:cs typeface="Times New Roman" panose="02020603050405020304" pitchFamily="18" charset="0"/>
                <a:sym typeface="Times New Roman"/>
              </a:rPr>
              <a:t>Neuroprotective Activities of Curcumin in Parkinson’s Disease: A Review of the Literature </a:t>
            </a:r>
            <a:r>
              <a:rPr lang="en-US" sz="3600" b="0" i="0" u="none" strike="noStrike" dirty="0">
                <a:solidFill>
                  <a:srgbClr val="000000"/>
                </a:solidFill>
                <a:latin typeface="Times New Roman"/>
                <a:ea typeface="Times New Roman"/>
                <a:cs typeface="Times New Roman"/>
                <a:sym typeface="Times New Roman"/>
              </a:rPr>
              <a:t/>
            </a:r>
            <a:br>
              <a:rPr lang="en-US" sz="3600" b="0" i="0" u="none" strike="noStrike" dirty="0">
                <a:solidFill>
                  <a:srgbClr val="000000"/>
                </a:solidFill>
                <a:latin typeface="Times New Roman"/>
                <a:ea typeface="Times New Roman"/>
                <a:cs typeface="Times New Roman"/>
                <a:sym typeface="Times New Roman"/>
              </a:rPr>
            </a:br>
            <a:r>
              <a:rPr lang="en-US" sz="2000" dirty="0">
                <a:solidFill>
                  <a:srgbClr val="2E75B5"/>
                </a:solidFill>
                <a:latin typeface="Times New Roman"/>
                <a:ea typeface="Times New Roman"/>
                <a:cs typeface="Times New Roman"/>
                <a:sym typeface="Times New Roman"/>
              </a:rPr>
              <a:t>Eslam El </a:t>
            </a:r>
            <a:r>
              <a:rPr lang="en-US" sz="2000" dirty="0" err="1">
                <a:solidFill>
                  <a:srgbClr val="2E75B5"/>
                </a:solidFill>
                <a:latin typeface="Times New Roman"/>
                <a:ea typeface="Times New Roman"/>
                <a:cs typeface="Times New Roman"/>
                <a:sym typeface="Times New Roman"/>
              </a:rPr>
              <a:t>Nebrisi</a:t>
            </a:r>
            <a:r>
              <a:rPr lang="en-US" sz="1800" b="0" i="0" u="none" strike="noStrike" dirty="0">
                <a:solidFill>
                  <a:srgbClr val="000000"/>
                </a:solidFill>
                <a:latin typeface="Cambria"/>
                <a:ea typeface="Cambria"/>
                <a:cs typeface="Cambria"/>
                <a:sym typeface="Cambria"/>
              </a:rPr>
              <a:t/>
            </a:r>
            <a:br>
              <a:rPr lang="en-US" sz="1800" b="0" i="0" u="none" strike="noStrike" dirty="0">
                <a:solidFill>
                  <a:srgbClr val="000000"/>
                </a:solidFill>
                <a:latin typeface="Cambria"/>
                <a:ea typeface="Cambria"/>
                <a:cs typeface="Cambria"/>
                <a:sym typeface="Cambria"/>
              </a:rPr>
            </a:br>
            <a:endParaRPr dirty="0"/>
          </a:p>
        </p:txBody>
      </p:sp>
      <p:sp>
        <p:nvSpPr>
          <p:cNvPr id="341" name="Google Shape;341;p21"/>
          <p:cNvSpPr txBox="1">
            <a:spLocks noGrp="1"/>
          </p:cNvSpPr>
          <p:nvPr>
            <p:ph type="body" idx="1"/>
          </p:nvPr>
        </p:nvSpPr>
        <p:spPr>
          <a:xfrm>
            <a:off x="1154723" y="1878258"/>
            <a:ext cx="10515600" cy="4497997"/>
          </a:xfrm>
          <a:prstGeom prst="rect">
            <a:avLst/>
          </a:prstGeom>
          <a:noFill/>
          <a:ln>
            <a:noFill/>
          </a:ln>
        </p:spPr>
        <p:txBody>
          <a:bodyPr spcFirstLastPara="1" wrap="square" lIns="91425" tIns="45700" rIns="91425" bIns="45700" anchor="t" anchorCtr="0">
            <a:normAutofit fontScale="92500" lnSpcReduction="20000"/>
          </a:bodyPr>
          <a:lstStyle/>
          <a:p>
            <a:pPr marL="228600" indent="-228600">
              <a:spcBef>
                <a:spcPts val="0"/>
              </a:spcBef>
              <a:buClr>
                <a:srgbClr val="212121"/>
              </a:buClr>
              <a:buSzPct val="100000"/>
            </a:pPr>
            <a:r>
              <a:rPr lang="en-US" sz="2200" b="0" i="0" dirty="0">
                <a:solidFill>
                  <a:srgbClr val="212121"/>
                </a:solidFill>
                <a:effectLst/>
                <a:latin typeface="Times New Roman" panose="02020603050405020304" pitchFamily="18" charset="0"/>
                <a:cs typeface="Times New Roman" panose="02020603050405020304" pitchFamily="18" charset="0"/>
              </a:rPr>
              <a:t> In this context, this review focuses on the neuroprotective activities of curcumin in PD and the various mechanisms involved. Curcumin’s pharmacokinetics, pharmacodynamics, biological, cellular, and molecular properties are all addressed. A special emphasis is given to curcumin’s neuroprotective activities via a </a:t>
            </a:r>
            <a:r>
              <a:rPr lang="el-GR" sz="2200" b="0" i="0" dirty="0">
                <a:solidFill>
                  <a:srgbClr val="212121"/>
                </a:solidFill>
                <a:effectLst/>
                <a:latin typeface="Times New Roman" panose="02020603050405020304" pitchFamily="18" charset="0"/>
                <a:cs typeface="Times New Roman" panose="02020603050405020304" pitchFamily="18" charset="0"/>
              </a:rPr>
              <a:t>α7-</a:t>
            </a:r>
            <a:r>
              <a:rPr lang="en-US" sz="2200" b="0" i="0" dirty="0" err="1">
                <a:solidFill>
                  <a:srgbClr val="212121"/>
                </a:solidFill>
                <a:effectLst/>
                <a:latin typeface="Times New Roman" panose="02020603050405020304" pitchFamily="18" charset="0"/>
                <a:cs typeface="Times New Roman" panose="02020603050405020304" pitchFamily="18" charset="0"/>
              </a:rPr>
              <a:t>nAChR</a:t>
            </a:r>
            <a:r>
              <a:rPr lang="en-US" sz="2200" b="0" i="0" dirty="0">
                <a:solidFill>
                  <a:srgbClr val="212121"/>
                </a:solidFill>
                <a:effectLst/>
                <a:latin typeface="Times New Roman" panose="02020603050405020304" pitchFamily="18" charset="0"/>
                <a:cs typeface="Times New Roman" panose="02020603050405020304" pitchFamily="18" charset="0"/>
              </a:rPr>
              <a:t>-mediated mechanism, safety profile, and current and upcoming clinical trials for clinical application.</a:t>
            </a:r>
          </a:p>
          <a:p>
            <a:pPr marL="0" indent="0">
              <a:spcBef>
                <a:spcPts val="0"/>
              </a:spcBef>
              <a:buClr>
                <a:srgbClr val="212121"/>
              </a:buClr>
              <a:buSzPct val="100000"/>
              <a:buNone/>
            </a:pPr>
            <a:endParaRPr lang="en-US" sz="2200" b="0" i="0" dirty="0">
              <a:solidFill>
                <a:srgbClr val="212121"/>
              </a:solidFill>
              <a:effectLst/>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200" dirty="0">
                <a:solidFill>
                  <a:srgbClr val="212121"/>
                </a:solidFill>
                <a:latin typeface="Times New Roman" panose="02020603050405020304" pitchFamily="18" charset="0"/>
                <a:cs typeface="Times New Roman" panose="02020603050405020304" pitchFamily="18" charset="0"/>
              </a:rPr>
              <a:t>Overall, the current findings of the clinical trial on nicotinic receptors and PD or curcumin and neurodegenerative disorders such as PD are very promising, but more pre-clinical studies and clinical trials are needed to improve curcumin’s bioavailability and define its hidden targets.</a:t>
            </a:r>
          </a:p>
          <a:p>
            <a:pPr marL="0" indent="0">
              <a:spcBef>
                <a:spcPts val="0"/>
              </a:spcBef>
              <a:buClr>
                <a:srgbClr val="212121"/>
              </a:buClr>
              <a:buSzPct val="100000"/>
              <a:buNone/>
            </a:pPr>
            <a:endParaRPr lang="en-US" sz="20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r>
              <a:rPr lang="en-US" sz="2200" dirty="0">
                <a:solidFill>
                  <a:srgbClr val="212121"/>
                </a:solidFill>
                <a:latin typeface="Times New Roman" panose="02020603050405020304" pitchFamily="18" charset="0"/>
                <a:cs typeface="Times New Roman" panose="02020603050405020304" pitchFamily="18" charset="0"/>
              </a:rPr>
              <a:t>The interaction of curcumin with </a:t>
            </a:r>
            <a:r>
              <a:rPr lang="el-GR" sz="2200" dirty="0">
                <a:solidFill>
                  <a:srgbClr val="212121"/>
                </a:solidFill>
                <a:latin typeface="Times New Roman" panose="02020603050405020304" pitchFamily="18" charset="0"/>
                <a:cs typeface="Times New Roman" panose="02020603050405020304" pitchFamily="18" charset="0"/>
              </a:rPr>
              <a:t>α7-</a:t>
            </a:r>
            <a:r>
              <a:rPr lang="en-US" sz="2200" dirty="0" err="1">
                <a:solidFill>
                  <a:srgbClr val="212121"/>
                </a:solidFill>
                <a:latin typeface="Times New Roman" panose="02020603050405020304" pitchFamily="18" charset="0"/>
                <a:cs typeface="Times New Roman" panose="02020603050405020304" pitchFamily="18" charset="0"/>
              </a:rPr>
              <a:t>nACh</a:t>
            </a:r>
            <a:r>
              <a:rPr lang="en-US" sz="2200" dirty="0">
                <a:solidFill>
                  <a:srgbClr val="212121"/>
                </a:solidFill>
                <a:latin typeface="Times New Roman" panose="02020603050405020304" pitchFamily="18" charset="0"/>
                <a:cs typeface="Times New Roman" panose="02020603050405020304" pitchFamily="18" charset="0"/>
              </a:rPr>
              <a:t> receptors provides further evidence for a potential neuroprotective role for curcumin in PD. Additionally, curcumin and derivatives show a high safety profile with minimal reported toxicity as demonstrated both in in vitro and in in vivo studies in PD models. The evidence reviewed supports curcumin’s powerful molecular and cellular effects in neurodegenerative disorders as an appealing strategy for improving PD management and prognosis.</a:t>
            </a: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endParaRPr lang="en-US" sz="1800" dirty="0">
              <a:solidFill>
                <a:srgbClr val="212121"/>
              </a:solidFill>
              <a:latin typeface="Times New Roman" panose="02020603050405020304" pitchFamily="18" charset="0"/>
              <a:cs typeface="Times New Roman" panose="02020603050405020304" pitchFamily="18" charset="0"/>
            </a:endParaRPr>
          </a:p>
          <a:p>
            <a:pPr marL="228600" indent="-228600">
              <a:spcBef>
                <a:spcPts val="0"/>
              </a:spcBef>
              <a:buClr>
                <a:srgbClr val="212121"/>
              </a:buClr>
              <a:buSzPct val="100000"/>
            </a:pPr>
            <a:endParaRPr lang="en-US" sz="1800" dirty="0">
              <a:solidFill>
                <a:srgbClr val="212121"/>
              </a:solidFill>
              <a:latin typeface="Times New Roman" panose="02020603050405020304" pitchFamily="18" charset="0"/>
              <a:cs typeface="Times New Roman" panose="02020603050405020304" pitchFamily="18" charset="0"/>
            </a:endParaRPr>
          </a:p>
          <a:p>
            <a:pPr marL="0" indent="0">
              <a:spcBef>
                <a:spcPts val="0"/>
              </a:spcBef>
              <a:buClr>
                <a:srgbClr val="212121"/>
              </a:buClr>
              <a:buSzPct val="100000"/>
              <a:buNone/>
            </a:pPr>
            <a:r>
              <a:rPr lang="en-US" sz="1300" dirty="0">
                <a:solidFill>
                  <a:srgbClr val="212121"/>
                </a:solidFill>
                <a:latin typeface="Times New Roman" panose="02020603050405020304" pitchFamily="18" charset="0"/>
                <a:cs typeface="Times New Roman" panose="02020603050405020304" pitchFamily="18" charset="0"/>
                <a:hlinkClick r:id="rId3"/>
              </a:rPr>
              <a:t>https://www.ncbi.nlm.nih.gov/pmc/articles/PMC8537234/</a:t>
            </a:r>
            <a:r>
              <a:rPr lang="en-US" sz="1300" dirty="0">
                <a:solidFill>
                  <a:srgbClr val="212121"/>
                </a:solidFill>
                <a:latin typeface="Times New Roman" panose="02020603050405020304" pitchFamily="18" charset="0"/>
                <a:cs typeface="Times New Roman" panose="02020603050405020304" pitchFamily="18" charset="0"/>
              </a:rPr>
              <a:t> </a:t>
            </a:r>
          </a:p>
        </p:txBody>
      </p:sp>
      <p:sp>
        <p:nvSpPr>
          <p:cNvPr id="342" name="Google Shape;342;p21"/>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1"/>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21"/>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45" name="Google Shape;345;p21"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2" y="4140306"/>
            <a:ext cx="3947562"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2800" dirty="0">
                <a:latin typeface="Times New Roman"/>
                <a:ea typeface="Times New Roman"/>
                <a:cs typeface="Times New Roman"/>
                <a:sym typeface="Times New Roman"/>
              </a:rPr>
              <a:t>With Dr. Norbert </a:t>
            </a:r>
            <a:r>
              <a:rPr lang="en-US" sz="2800" dirty="0" err="1">
                <a:latin typeface="Times New Roman"/>
                <a:ea typeface="Times New Roman"/>
                <a:cs typeface="Times New Roman"/>
                <a:sym typeface="Times New Roman"/>
              </a:rPr>
              <a:t>Ketskes</a:t>
            </a:r>
            <a:r>
              <a:rPr lang="en-US" sz="2800" dirty="0">
                <a:latin typeface="Times New Roman"/>
                <a:ea typeface="Times New Roman"/>
                <a:cs typeface="Times New Roman"/>
                <a:sym typeface="Times New Roman"/>
              </a:rPr>
              <a:t> on Parkinson’s Disease </a:t>
            </a:r>
            <a:endParaRPr sz="3200" dirty="0"/>
          </a:p>
          <a:p>
            <a:pPr marL="0" lvl="0" indent="0" algn="l" rtl="0">
              <a:lnSpc>
                <a:spcPct val="100000"/>
              </a:lnSpc>
              <a:spcBef>
                <a:spcPts val="0"/>
              </a:spcBef>
              <a:spcAft>
                <a:spcPts val="0"/>
              </a:spcAft>
              <a:buClr>
                <a:schemeClr val="dk1"/>
              </a:buClr>
              <a:buSzPts val="2000"/>
              <a:buNone/>
            </a:pPr>
            <a:r>
              <a:rPr lang="en-US" sz="2000" dirty="0">
                <a:latin typeface="Times New Roman"/>
                <a:ea typeface="Times New Roman"/>
                <a:cs typeface="Times New Roman"/>
                <a:sym typeface="Times New Roman"/>
              </a:rPr>
              <a:t> </a:t>
            </a:r>
            <a:endParaRPr dirty="0"/>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154723" y="326297"/>
            <a:ext cx="10515600" cy="1622239"/>
          </a:xfrm>
          <a:prstGeom prst="rect">
            <a:avLst/>
          </a:prstGeom>
          <a:noFill/>
          <a:ln>
            <a:noFill/>
          </a:ln>
        </p:spPr>
        <p:txBody>
          <a:bodyPr spcFirstLastPara="1" wrap="square" lIns="91425" tIns="45700" rIns="91425" bIns="45700" anchor="ctr" anchorCtr="0">
            <a:normAutofit fontScale="90000"/>
          </a:bodyPr>
          <a:lstStyle/>
          <a:p>
            <a:pPr>
              <a:buClr>
                <a:srgbClr val="000000"/>
              </a:buClr>
              <a:buSzPct val="100000"/>
            </a:pPr>
            <a:r>
              <a:rPr lang="en-US" sz="3600" b="0" i="0" u="none" strike="noStrike" dirty="0">
                <a:solidFill>
                  <a:srgbClr val="000000"/>
                </a:solidFill>
                <a:latin typeface="Times New Roman"/>
                <a:ea typeface="Times New Roman"/>
                <a:cs typeface="Times New Roman"/>
                <a:sym typeface="Times New Roman"/>
              </a:rPr>
              <a:t/>
            </a:r>
            <a:br>
              <a:rPr lang="en-US" sz="3600" b="0" i="0" u="none" strike="noStrike" dirty="0">
                <a:solidFill>
                  <a:srgbClr val="000000"/>
                </a:solidFill>
                <a:latin typeface="Times New Roman"/>
                <a:ea typeface="Times New Roman"/>
                <a:cs typeface="Times New Roman"/>
                <a:sym typeface="Times New Roman"/>
              </a:rPr>
            </a:br>
            <a:r>
              <a:rPr lang="en-US" dirty="0">
                <a:solidFill>
                  <a:srgbClr val="000000"/>
                </a:solidFill>
                <a:latin typeface="Times New Roman"/>
                <a:ea typeface="Times New Roman"/>
                <a:cs typeface="Times New Roman"/>
                <a:sym typeface="Times New Roman"/>
              </a:rPr>
              <a:t>Vitamin D and Parkinson’s Disease </a:t>
            </a:r>
            <a:r>
              <a:rPr lang="en-US" sz="4000" b="0" i="0" u="none" strike="noStrike" dirty="0">
                <a:solidFill>
                  <a:srgbClr val="000000"/>
                </a:solidFill>
                <a:latin typeface="Times New Roman"/>
                <a:ea typeface="Times New Roman"/>
                <a:cs typeface="Times New Roman"/>
                <a:sym typeface="Times New Roman"/>
              </a:rPr>
              <a:t/>
            </a:r>
            <a:br>
              <a:rPr lang="en-US" sz="4000" b="0" i="0" u="none" strike="noStrike" dirty="0">
                <a:solidFill>
                  <a:srgbClr val="000000"/>
                </a:solidFill>
                <a:latin typeface="Times New Roman"/>
                <a:ea typeface="Times New Roman"/>
                <a:cs typeface="Times New Roman"/>
                <a:sym typeface="Times New Roman"/>
              </a:rPr>
            </a:br>
            <a:r>
              <a:rPr lang="en-US" sz="1800" b="0" i="0" u="none" strike="noStrike" dirty="0">
                <a:solidFill>
                  <a:srgbClr val="2E75B5"/>
                </a:solidFill>
                <a:latin typeface="Times New Roman"/>
                <a:ea typeface="Times New Roman"/>
                <a:cs typeface="Times New Roman"/>
                <a:sym typeface="Times New Roman"/>
              </a:rPr>
              <a:t>Antonia </a:t>
            </a:r>
            <a:r>
              <a:rPr lang="en-US" sz="1800" b="0" i="0" u="none" strike="noStrike" dirty="0" err="1">
                <a:solidFill>
                  <a:srgbClr val="2E75B5"/>
                </a:solidFill>
                <a:latin typeface="Times New Roman"/>
                <a:ea typeface="Times New Roman"/>
                <a:cs typeface="Times New Roman"/>
                <a:sym typeface="Times New Roman"/>
              </a:rPr>
              <a:t>Pignolo</a:t>
            </a:r>
            <a:r>
              <a:rPr lang="en-US" sz="1800" b="0" i="0" u="none" strike="noStrike" dirty="0">
                <a:solidFill>
                  <a:srgbClr val="2E75B5"/>
                </a:solidFill>
                <a:latin typeface="Times New Roman"/>
                <a:ea typeface="Times New Roman"/>
                <a:cs typeface="Times New Roman"/>
                <a:sym typeface="Times New Roman"/>
              </a:rPr>
              <a:t>, Sergio </a:t>
            </a:r>
            <a:r>
              <a:rPr lang="en-US" sz="1800" b="0" i="0" u="none" strike="noStrike" dirty="0" err="1">
                <a:solidFill>
                  <a:srgbClr val="2E75B5"/>
                </a:solidFill>
                <a:latin typeface="Times New Roman"/>
                <a:ea typeface="Times New Roman"/>
                <a:cs typeface="Times New Roman"/>
                <a:sym typeface="Times New Roman"/>
              </a:rPr>
              <a:t>Mastrilli</a:t>
            </a:r>
            <a:r>
              <a:rPr lang="en-US" sz="1800" b="0" i="0" u="none" strike="noStrike" dirty="0">
                <a:solidFill>
                  <a:srgbClr val="2E75B5"/>
                </a:solidFill>
                <a:latin typeface="Times New Roman"/>
                <a:ea typeface="Times New Roman"/>
                <a:cs typeface="Times New Roman"/>
                <a:sym typeface="Times New Roman"/>
              </a:rPr>
              <a:t>, Chiara </a:t>
            </a:r>
            <a:r>
              <a:rPr lang="en-US" sz="1800" b="0" i="0" u="none" strike="noStrike" dirty="0" err="1">
                <a:solidFill>
                  <a:srgbClr val="2E75B5"/>
                </a:solidFill>
                <a:latin typeface="Times New Roman"/>
                <a:ea typeface="Times New Roman"/>
                <a:cs typeface="Times New Roman"/>
                <a:sym typeface="Times New Roman"/>
              </a:rPr>
              <a:t>Davi</a:t>
            </a:r>
            <a:r>
              <a:rPr lang="en-US" sz="1800" b="0" i="0" u="none" strike="noStrike" dirty="0">
                <a:solidFill>
                  <a:srgbClr val="2E75B5"/>
                </a:solidFill>
                <a:latin typeface="Times New Roman"/>
                <a:ea typeface="Times New Roman"/>
                <a:cs typeface="Times New Roman"/>
                <a:sym typeface="Times New Roman"/>
              </a:rPr>
              <a:t>, Valentina </a:t>
            </a:r>
            <a:r>
              <a:rPr lang="en-US" sz="1800" b="0" i="0" u="none" strike="noStrike" dirty="0" err="1">
                <a:solidFill>
                  <a:srgbClr val="2E75B5"/>
                </a:solidFill>
                <a:latin typeface="Times New Roman"/>
                <a:ea typeface="Times New Roman"/>
                <a:cs typeface="Times New Roman"/>
                <a:sym typeface="Times New Roman"/>
              </a:rPr>
              <a:t>Arnao</a:t>
            </a:r>
            <a:r>
              <a:rPr lang="en-US" sz="1800" dirty="0">
                <a:solidFill>
                  <a:srgbClr val="2E75B5"/>
                </a:solidFill>
                <a:latin typeface="Times New Roman"/>
                <a:ea typeface="Times New Roman"/>
                <a:cs typeface="Times New Roman"/>
                <a:sym typeface="Times New Roman"/>
              </a:rPr>
              <a:t>, Paolo </a:t>
            </a:r>
            <a:r>
              <a:rPr lang="en-US" sz="1800" dirty="0" err="1">
                <a:solidFill>
                  <a:srgbClr val="2E75B5"/>
                </a:solidFill>
                <a:latin typeface="Times New Roman"/>
                <a:ea typeface="Times New Roman"/>
                <a:cs typeface="Times New Roman"/>
                <a:sym typeface="Times New Roman"/>
              </a:rPr>
              <a:t>Aridon</a:t>
            </a:r>
            <a:r>
              <a:rPr lang="en-US" sz="1800" dirty="0">
                <a:solidFill>
                  <a:srgbClr val="2E75B5"/>
                </a:solidFill>
                <a:latin typeface="Times New Roman"/>
                <a:ea typeface="Times New Roman"/>
                <a:cs typeface="Times New Roman"/>
                <a:sym typeface="Times New Roman"/>
              </a:rPr>
              <a:t>, Felipe Augusto dos Santos Mendes, Cesare </a:t>
            </a:r>
            <a:r>
              <a:rPr lang="en-US" sz="1800" dirty="0" err="1">
                <a:solidFill>
                  <a:srgbClr val="2E75B5"/>
                </a:solidFill>
                <a:latin typeface="Times New Roman"/>
                <a:ea typeface="Times New Roman"/>
                <a:cs typeface="Times New Roman"/>
                <a:sym typeface="Times New Roman"/>
              </a:rPr>
              <a:t>Gagliardo</a:t>
            </a:r>
            <a:r>
              <a:rPr lang="en-US" sz="1800" dirty="0">
                <a:solidFill>
                  <a:srgbClr val="2E75B5"/>
                </a:solidFill>
                <a:latin typeface="Times New Roman"/>
                <a:ea typeface="Times New Roman"/>
                <a:cs typeface="Times New Roman"/>
                <a:sym typeface="Times New Roman"/>
              </a:rPr>
              <a:t>, and Marco </a:t>
            </a:r>
            <a:r>
              <a:rPr lang="en-US" sz="1800" dirty="0" err="1">
                <a:solidFill>
                  <a:srgbClr val="2E75B5"/>
                </a:solidFill>
                <a:latin typeface="Times New Roman"/>
                <a:ea typeface="Times New Roman"/>
                <a:cs typeface="Times New Roman"/>
                <a:sym typeface="Times New Roman"/>
              </a:rPr>
              <a:t>D’Amelio</a:t>
            </a:r>
            <a:r>
              <a:rPr lang="en-US" sz="1800" dirty="0">
                <a:solidFill>
                  <a:srgbClr val="2E75B5"/>
                </a:solidFill>
                <a:latin typeface="Times New Roman"/>
                <a:ea typeface="Times New Roman"/>
                <a:cs typeface="Times New Roman"/>
                <a:sym typeface="Times New Roman"/>
              </a:rPr>
              <a:t> </a:t>
            </a:r>
            <a:r>
              <a:rPr lang="en-US" sz="1800" b="0" i="0" u="none" strike="noStrike" dirty="0">
                <a:solidFill>
                  <a:srgbClr val="000000"/>
                </a:solidFill>
                <a:latin typeface="Cambria"/>
                <a:ea typeface="Cambria"/>
                <a:cs typeface="Cambria"/>
                <a:sym typeface="Cambria"/>
              </a:rPr>
              <a:t/>
            </a:r>
            <a:br>
              <a:rPr lang="en-US" sz="1800" b="0" i="0" u="none" strike="noStrike" dirty="0">
                <a:solidFill>
                  <a:srgbClr val="000000"/>
                </a:solidFill>
                <a:latin typeface="Cambria"/>
                <a:ea typeface="Cambria"/>
                <a:cs typeface="Cambria"/>
                <a:sym typeface="Cambria"/>
              </a:rPr>
            </a:br>
            <a:endParaRPr dirty="0"/>
          </a:p>
        </p:txBody>
      </p:sp>
      <p:sp>
        <p:nvSpPr>
          <p:cNvPr id="351" name="Google Shape;351;p22"/>
          <p:cNvSpPr txBox="1">
            <a:spLocks noGrp="1"/>
          </p:cNvSpPr>
          <p:nvPr>
            <p:ph type="body" idx="1"/>
          </p:nvPr>
        </p:nvSpPr>
        <p:spPr>
          <a:xfrm>
            <a:off x="1154723" y="2024917"/>
            <a:ext cx="10515600" cy="4132043"/>
          </a:xfrm>
          <a:prstGeom prst="rect">
            <a:avLst/>
          </a:prstGeom>
          <a:noFill/>
          <a:ln>
            <a:noFill/>
          </a:ln>
        </p:spPr>
        <p:txBody>
          <a:bodyPr spcFirstLastPara="1" wrap="square" lIns="91425" tIns="45700" rIns="91425" bIns="45700" anchor="t" anchorCtr="0">
            <a:normAutofit lnSpcReduction="10000"/>
          </a:bodyPr>
          <a:lstStyle/>
          <a:p>
            <a:pPr marL="285750" indent="-285750">
              <a:spcBef>
                <a:spcPts val="0"/>
              </a:spcBef>
              <a:buClr>
                <a:srgbClr val="212121"/>
              </a:buClr>
              <a:buSzPts val="2400"/>
            </a:pPr>
            <a:r>
              <a:rPr lang="en-US" sz="2400" b="0" i="0" dirty="0">
                <a:solidFill>
                  <a:srgbClr val="212121"/>
                </a:solidFill>
                <a:effectLst/>
                <a:latin typeface="Times New Roman" panose="02020603050405020304" pitchFamily="18" charset="0"/>
                <a:cs typeface="Times New Roman" panose="02020603050405020304" pitchFamily="18" charset="0"/>
              </a:rPr>
              <a:t>Vitamin D is important for brain development, mature brain activity and associated with many neurological diseases, including Parkinson’s disease (PD).</a:t>
            </a:r>
          </a:p>
          <a:p>
            <a:pPr marL="285750" indent="-285750">
              <a:spcBef>
                <a:spcPts val="0"/>
              </a:spcBef>
              <a:buClr>
                <a:srgbClr val="212121"/>
              </a:buClr>
              <a:buSzPts val="2400"/>
            </a:pPr>
            <a:r>
              <a:rPr lang="en-US" sz="2400" b="0" i="0" dirty="0">
                <a:solidFill>
                  <a:srgbClr val="212121"/>
                </a:solidFill>
                <a:effectLst/>
                <a:latin typeface="Times New Roman" panose="02020603050405020304" pitchFamily="18" charset="0"/>
                <a:cs typeface="Times New Roman" panose="02020603050405020304" pitchFamily="18" charset="0"/>
              </a:rPr>
              <a:t>High frequency of vitamin D deficiency in patients with Parkinson’s disease compared to control population was noted nearly twenty years ago.</a:t>
            </a:r>
          </a:p>
          <a:p>
            <a:pPr marL="285750" indent="-285750">
              <a:spcBef>
                <a:spcPts val="0"/>
              </a:spcBef>
              <a:buClr>
                <a:srgbClr val="212121"/>
              </a:buClr>
              <a:buSzPts val="2400"/>
            </a:pPr>
            <a:r>
              <a:rPr lang="en-US" sz="2400" b="0" i="0" dirty="0">
                <a:solidFill>
                  <a:srgbClr val="212121"/>
                </a:solidFill>
                <a:effectLst/>
                <a:latin typeface="Times New Roman" panose="02020603050405020304" pitchFamily="18" charset="0"/>
                <a:cs typeface="Times New Roman" panose="02020603050405020304" pitchFamily="18" charset="0"/>
              </a:rPr>
              <a:t>Vitamin D deficiency seems to be related to disease severity and disease progression, evaluated by Unified Parkinson’s Disease Rating Scale (UPDRS) and Hoehn and </a:t>
            </a:r>
            <a:r>
              <a:rPr lang="en-US" sz="2400" b="0" i="0" dirty="0" err="1">
                <a:solidFill>
                  <a:srgbClr val="212121"/>
                </a:solidFill>
                <a:effectLst/>
                <a:latin typeface="Times New Roman" panose="02020603050405020304" pitchFamily="18" charset="0"/>
                <a:cs typeface="Times New Roman" panose="02020603050405020304" pitchFamily="18" charset="0"/>
              </a:rPr>
              <a:t>Yahr</a:t>
            </a:r>
            <a:r>
              <a:rPr lang="en-US" sz="2400" b="0" i="0" dirty="0">
                <a:solidFill>
                  <a:srgbClr val="212121"/>
                </a:solidFill>
                <a:effectLst/>
                <a:latin typeface="Times New Roman" panose="02020603050405020304" pitchFamily="18" charset="0"/>
                <a:cs typeface="Times New Roman" panose="02020603050405020304" pitchFamily="18" charset="0"/>
              </a:rPr>
              <a:t> (H&amp;Y) scale, but not with age of PD onset and duration of disease. </a:t>
            </a:r>
          </a:p>
          <a:p>
            <a:pPr marL="285750" indent="-285750">
              <a:spcBef>
                <a:spcPts val="0"/>
              </a:spcBef>
              <a:buClr>
                <a:srgbClr val="212121"/>
              </a:buClr>
              <a:buSzPts val="2400"/>
            </a:pPr>
            <a:r>
              <a:rPr lang="en-US" sz="2400" b="0" i="0" dirty="0">
                <a:solidFill>
                  <a:srgbClr val="212121"/>
                </a:solidFill>
                <a:effectLst/>
                <a:latin typeface="Times New Roman" panose="02020603050405020304" pitchFamily="18" charset="0"/>
                <a:cs typeface="Times New Roman" panose="02020603050405020304" pitchFamily="18" charset="0"/>
              </a:rPr>
              <a:t>In summary, as low serum 25(OH)D levels might be correlated with an increased risk of developing PD, higher 25(OH)D levels seems to be associated with better motor symptoms, especially with improved balance control. </a:t>
            </a:r>
          </a:p>
          <a:p>
            <a:pPr marL="0" indent="0">
              <a:spcBef>
                <a:spcPts val="0"/>
              </a:spcBef>
              <a:buClr>
                <a:srgbClr val="212121"/>
              </a:buClr>
              <a:buSzPts val="2400"/>
              <a:buNone/>
            </a:pPr>
            <a:endParaRPr lang="en-US" sz="2400" b="0" i="0"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ts val="2400"/>
              <a:buNone/>
            </a:pPr>
            <a:endParaRPr lang="en-US" sz="2400" b="0" i="0" dirty="0">
              <a:solidFill>
                <a:srgbClr val="212121"/>
              </a:solidFill>
              <a:effectLst/>
              <a:latin typeface="Times New Roman" panose="02020603050405020304" pitchFamily="18" charset="0"/>
              <a:cs typeface="Times New Roman" panose="02020603050405020304" pitchFamily="18" charset="0"/>
            </a:endParaRPr>
          </a:p>
          <a:p>
            <a:pPr marL="0" indent="0">
              <a:spcBef>
                <a:spcPts val="0"/>
              </a:spcBef>
              <a:buClr>
                <a:srgbClr val="212121"/>
              </a:buClr>
              <a:buSzPts val="2400"/>
              <a:buNone/>
            </a:pPr>
            <a:r>
              <a:rPr lang="en-US" sz="1000" dirty="0">
                <a:latin typeface="Times New Roman" panose="02020603050405020304" pitchFamily="18" charset="0"/>
                <a:ea typeface="Times New Roman"/>
                <a:cs typeface="Times New Roman" panose="02020603050405020304" pitchFamily="18" charset="0"/>
                <a:sym typeface="Times New Roman"/>
                <a:hlinkClick r:id="rId3"/>
              </a:rPr>
              <a:t>https://www.ncbi.nlm.nih.gov/pmc/articles/PMC8953648/</a:t>
            </a:r>
          </a:p>
        </p:txBody>
      </p:sp>
      <p:sp>
        <p:nvSpPr>
          <p:cNvPr id="352" name="Google Shape;352;p2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54" name="Google Shape;354;p22"/>
          <p:cNvSpPr txBox="1"/>
          <p:nvPr/>
        </p:nvSpPr>
        <p:spPr>
          <a:xfrm>
            <a:off x="2860431" y="6400370"/>
            <a:ext cx="81123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355" name="Google Shape;355;p22" descr="Picture 7"/>
          <p:cNvPicPr preferRelativeResize="0"/>
          <p:nvPr/>
        </p:nvPicPr>
        <p:blipFill rotWithShape="1">
          <a:blip r:embed="rId4">
            <a:alphaModFix/>
          </a:blip>
          <a:srcRect/>
          <a:stretch/>
        </p:blipFill>
        <p:spPr>
          <a:xfrm>
            <a:off x="11123249" y="5850441"/>
            <a:ext cx="918303" cy="9229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3"/>
          <p:cNvSpPr txBox="1">
            <a:spLocks noGrp="1"/>
          </p:cNvSpPr>
          <p:nvPr>
            <p:ph type="title"/>
          </p:nvPr>
        </p:nvSpPr>
        <p:spPr>
          <a:xfrm>
            <a:off x="1676400" y="76105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i="1">
                <a:latin typeface="Arial"/>
                <a:ea typeface="Arial"/>
                <a:cs typeface="Arial"/>
                <a:sym typeface="Arial"/>
              </a:rPr>
              <a:t>References </a:t>
            </a:r>
            <a:endParaRPr/>
          </a:p>
        </p:txBody>
      </p:sp>
      <p:sp>
        <p:nvSpPr>
          <p:cNvPr id="361" name="Google Shape;361;p2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2" name="Google Shape;362;p23"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63" name="Google Shape;363;p23"/>
          <p:cNvSpPr txBox="1">
            <a:spLocks noGrp="1"/>
          </p:cNvSpPr>
          <p:nvPr>
            <p:ph type="body" idx="1"/>
          </p:nvPr>
        </p:nvSpPr>
        <p:spPr>
          <a:xfrm>
            <a:off x="1283214" y="183149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hlinkClick r:id="rId4"/>
              </a:rPr>
              <a:t>https://www.nia.nih.gov/health/parkinsons-disease</a:t>
            </a:r>
            <a:r>
              <a:rPr lang="en-US" u="sng" dirty="0">
                <a:solidFill>
                  <a:schemeClr val="hlink"/>
                </a:solidFill>
                <a:latin typeface="Times New Roman"/>
                <a:ea typeface="Times New Roman"/>
                <a:cs typeface="Times New Roman"/>
                <a:sym typeface="Times New Roman"/>
              </a:rPr>
              <a:t> </a:t>
            </a:r>
          </a:p>
          <a:p>
            <a:pPr marL="228600" lvl="0" indent="-228600" algn="l" rtl="0">
              <a:lnSpc>
                <a:spcPct val="90000"/>
              </a:lnSpc>
              <a:spcBef>
                <a:spcPts val="0"/>
              </a:spcBef>
              <a:spcAft>
                <a:spcPts val="0"/>
              </a:spcAft>
              <a:buClr>
                <a:schemeClr val="dk1"/>
              </a:buClr>
              <a:buSzPts val="2800"/>
              <a:buChar char="•"/>
            </a:pPr>
            <a:r>
              <a:rPr lang="en-US" u="sng" dirty="0">
                <a:solidFill>
                  <a:schemeClr val="hlink"/>
                </a:solidFill>
                <a:latin typeface="Times New Roman"/>
                <a:ea typeface="Times New Roman"/>
                <a:cs typeface="Times New Roman"/>
                <a:sym typeface="Times New Roman"/>
              </a:rPr>
              <a:t> </a:t>
            </a:r>
            <a:r>
              <a:rPr lang="en-US" u="sng" dirty="0">
                <a:solidFill>
                  <a:schemeClr val="hlink"/>
                </a:solidFill>
                <a:latin typeface="Times New Roman"/>
                <a:ea typeface="Times New Roman"/>
                <a:cs typeface="Times New Roman"/>
                <a:sym typeface="Times New Roman"/>
                <a:hlinkClick r:id="rId5"/>
              </a:rPr>
              <a:t>https://www.ncbi.nlm.nih.gov/pmc/articles/PMC5539737/</a:t>
            </a:r>
            <a:endParaRPr lang="en-US"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hlinkClick r:id="rId6"/>
              </a:rPr>
              <a:t>https://www.ncbi.nlm.nih.gov/pmc/articles/PMC8537234/</a:t>
            </a: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r>
              <a:rPr lang="en-US" sz="2800" u="sng" dirty="0">
                <a:solidFill>
                  <a:schemeClr val="hlink"/>
                </a:solidFill>
                <a:latin typeface="Times New Roman"/>
                <a:ea typeface="Times New Roman"/>
                <a:cs typeface="Times New Roman"/>
                <a:sym typeface="Times New Roman"/>
              </a:rPr>
              <a:t>https://</a:t>
            </a:r>
            <a:r>
              <a:rPr lang="en-US" sz="2800" u="sng" dirty="0" err="1">
                <a:solidFill>
                  <a:schemeClr val="hlink"/>
                </a:solidFill>
                <a:latin typeface="Times New Roman"/>
                <a:ea typeface="Times New Roman"/>
                <a:cs typeface="Times New Roman"/>
                <a:sym typeface="Times New Roman"/>
              </a:rPr>
              <a:t>www.ncbi.nlm.nih.gov</a:t>
            </a:r>
            <a:r>
              <a:rPr lang="en-US" sz="2800" u="sng" dirty="0">
                <a:solidFill>
                  <a:schemeClr val="hlink"/>
                </a:solidFill>
                <a:latin typeface="Times New Roman"/>
                <a:ea typeface="Times New Roman"/>
                <a:cs typeface="Times New Roman"/>
                <a:sym typeface="Times New Roman"/>
              </a:rPr>
              <a:t>/</a:t>
            </a:r>
            <a:r>
              <a:rPr lang="en-US" sz="2800" u="sng" dirty="0" err="1">
                <a:solidFill>
                  <a:schemeClr val="hlink"/>
                </a:solidFill>
                <a:latin typeface="Times New Roman"/>
                <a:ea typeface="Times New Roman"/>
                <a:cs typeface="Times New Roman"/>
                <a:sym typeface="Times New Roman"/>
              </a:rPr>
              <a:t>pmc</a:t>
            </a:r>
            <a:r>
              <a:rPr lang="en-US" sz="2800" u="sng" dirty="0">
                <a:solidFill>
                  <a:schemeClr val="hlink"/>
                </a:solidFill>
                <a:latin typeface="Times New Roman"/>
                <a:ea typeface="Times New Roman"/>
                <a:cs typeface="Times New Roman"/>
                <a:sym typeface="Times New Roman"/>
              </a:rPr>
              <a:t>/articles/PMC8953648/</a:t>
            </a:r>
          </a:p>
          <a:p>
            <a:pPr marL="228600" lvl="0" indent="-228600" algn="l" rtl="0">
              <a:lnSpc>
                <a:spcPct val="90000"/>
              </a:lnSpc>
              <a:spcBef>
                <a:spcPts val="0"/>
              </a:spcBef>
              <a:spcAft>
                <a:spcPts val="0"/>
              </a:spcAft>
              <a:buClr>
                <a:schemeClr val="dk1"/>
              </a:buClr>
              <a:buSzPts val="2800"/>
              <a:buChar char="•"/>
            </a:pPr>
            <a:endParaRPr lang="en-US" sz="2800" u="sng" dirty="0">
              <a:solidFill>
                <a:schemeClr val="hlink"/>
              </a:solidFill>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2800"/>
              <a:buChar char="•"/>
            </a:pPr>
            <a:endParaRPr sz="2800" dirty="0">
              <a:latin typeface="Times New Roman"/>
              <a:ea typeface="Times New Roman"/>
              <a:cs typeface="Times New Roman"/>
              <a:sym typeface="Times New Roman"/>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4" name="Google Shape;364;p2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5" name="Google Shape;365;p23"/>
          <p:cNvSpPr txBox="1"/>
          <p:nvPr/>
        </p:nvSpPr>
        <p:spPr>
          <a:xfrm>
            <a:off x="2977482" y="6444519"/>
            <a:ext cx="816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1206212" y="1588568"/>
            <a:ext cx="6365020" cy="4075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Arial"/>
              <a:buNone/>
            </a:pPr>
            <a:r>
              <a:rPr lang="en-US" sz="7200" dirty="0">
                <a:latin typeface="Times New Roman" panose="02020603050405020304" pitchFamily="18" charset="0"/>
                <a:ea typeface="Arial"/>
                <a:cs typeface="Times New Roman" panose="02020603050405020304" pitchFamily="18" charset="0"/>
                <a:sym typeface="Arial"/>
              </a:rPr>
              <a:t>Thank You for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Joining Us </a:t>
            </a:r>
            <a:br>
              <a:rPr lang="en-US" sz="7200" dirty="0">
                <a:latin typeface="Times New Roman" panose="02020603050405020304" pitchFamily="18" charset="0"/>
                <a:ea typeface="Arial"/>
                <a:cs typeface="Times New Roman" panose="02020603050405020304" pitchFamily="18" charset="0"/>
                <a:sym typeface="Arial"/>
              </a:rPr>
            </a:br>
            <a:r>
              <a:rPr lang="en-US" sz="7200" dirty="0">
                <a:latin typeface="Times New Roman" panose="02020603050405020304" pitchFamily="18" charset="0"/>
                <a:ea typeface="Arial"/>
                <a:cs typeface="Times New Roman" panose="02020603050405020304" pitchFamily="18" charset="0"/>
                <a:sym typeface="Arial"/>
              </a:rPr>
              <a:t>This Week!! </a:t>
            </a:r>
            <a:endParaRPr sz="6000" dirty="0">
              <a:latin typeface="Times New Roman" panose="02020603050405020304" pitchFamily="18" charset="0"/>
              <a:cs typeface="Times New Roman" panose="02020603050405020304" pitchFamily="18" charset="0"/>
            </a:endParaRPr>
          </a:p>
        </p:txBody>
      </p:sp>
      <p:sp>
        <p:nvSpPr>
          <p:cNvPr id="371" name="Google Shape;371;p24"/>
          <p:cNvSpPr/>
          <p:nvPr/>
        </p:nvSpPr>
        <p:spPr>
          <a:xfrm>
            <a:off x="10088880" y="0"/>
            <a:ext cx="2103120" cy="6858000"/>
          </a:xfrm>
          <a:prstGeom prst="rect">
            <a:avLst/>
          </a:prstGeom>
          <a:solidFill>
            <a:srgbClr val="2225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4"/>
          <p:cNvSpPr/>
          <p:nvPr/>
        </p:nvSpPr>
        <p:spPr>
          <a:xfrm>
            <a:off x="8915400" y="2358913"/>
            <a:ext cx="2140172" cy="2140172"/>
          </a:xfrm>
          <a:prstGeom prst="ellipse">
            <a:avLst/>
          </a:prstGeom>
          <a:solidFill>
            <a:srgbClr val="FFFFFF"/>
          </a:solidFill>
          <a:ln w="22225" cap="flat" cmpd="sng">
            <a:solidFill>
              <a:srgbClr val="F2C68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3" name="Google Shape;373;p24" descr="Picture 7"/>
          <p:cNvPicPr preferRelativeResize="0"/>
          <p:nvPr/>
        </p:nvPicPr>
        <p:blipFill rotWithShape="1">
          <a:blip r:embed="rId3">
            <a:alphaModFix/>
          </a:blip>
          <a:srcRect r="-9" b="651"/>
          <a:stretch/>
        </p:blipFill>
        <p:spPr>
          <a:xfrm>
            <a:off x="7263221" y="1193675"/>
            <a:ext cx="4477839" cy="4470647"/>
          </a:xfrm>
          <a:custGeom>
            <a:avLst/>
            <a:gdLst/>
            <a:ahLst/>
            <a:cxnLst/>
            <a:rect l="l" t="t" r="r" b="b"/>
            <a:pathLst>
              <a:path w="6057610" h="6057610" extrusionOk="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sp>
        <p:nvSpPr>
          <p:cNvPr id="374" name="Google Shape;374;p24"/>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4"/>
          <p:cNvSpPr/>
          <p:nvPr/>
        </p:nvSpPr>
        <p:spPr>
          <a:xfrm rot="10800000" flipH="1">
            <a:off x="1050233" y="6400797"/>
            <a:ext cx="9038648"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4"/>
          <p:cNvSpPr txBox="1"/>
          <p:nvPr/>
        </p:nvSpPr>
        <p:spPr>
          <a:xfrm>
            <a:off x="1901070" y="6454796"/>
            <a:ext cx="7197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377687" y="1045499"/>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Medical Disclaimer </a:t>
            </a:r>
            <a:r>
              <a:rPr lang="en-US">
                <a:latin typeface="Calibri"/>
                <a:ea typeface="Calibri"/>
                <a:cs typeface="Calibri"/>
                <a:sym typeface="Calibri"/>
              </a:rPr>
              <a:t/>
            </a:r>
            <a:br>
              <a:rPr lang="en-US">
                <a:latin typeface="Calibri"/>
                <a:ea typeface="Calibri"/>
                <a:cs typeface="Calibri"/>
                <a:sym typeface="Calibri"/>
              </a:rPr>
            </a:br>
            <a:endParaRPr/>
          </a:p>
        </p:txBody>
      </p:sp>
      <p:sp>
        <p:nvSpPr>
          <p:cNvPr id="114" name="Google Shape;114;p3"/>
          <p:cNvSpPr txBox="1">
            <a:spLocks noGrp="1"/>
          </p:cNvSpPr>
          <p:nvPr>
            <p:ph type="body" idx="1"/>
          </p:nvPr>
        </p:nvSpPr>
        <p:spPr>
          <a:xfrm>
            <a:off x="3866322" y="2147219"/>
            <a:ext cx="7255565" cy="423598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dk1"/>
              </a:buClr>
              <a:buSzPct val="100000"/>
              <a:buNone/>
            </a:pPr>
            <a:r>
              <a:rPr lang="en-US">
                <a:latin typeface="Times New Roman"/>
                <a:ea typeface="Times New Roman"/>
                <a:cs typeface="Times New Roman"/>
                <a:sym typeface="Times New Roman"/>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b="1">
                <a:latin typeface="Times New Roman"/>
                <a:ea typeface="Times New Roman"/>
                <a:cs typeface="Times New Roman"/>
                <a:sym typeface="Times New Roman"/>
              </a:rPr>
              <a:t>This is Confidential. Do not distribute</a:t>
            </a:r>
            <a:r>
              <a:rPr lang="en-US">
                <a:latin typeface="Times New Roman"/>
                <a:ea typeface="Times New Roman"/>
                <a:cs typeface="Times New Roman"/>
                <a:sym typeface="Times New Roman"/>
              </a:rPr>
              <a:t>—for scientific educational purposes only.  </a:t>
            </a:r>
            <a:endParaRPr/>
          </a:p>
          <a:p>
            <a:pPr marL="0" lvl="0" indent="0" algn="l" rtl="0">
              <a:lnSpc>
                <a:spcPct val="90000"/>
              </a:lnSpc>
              <a:spcBef>
                <a:spcPts val="1000"/>
              </a:spcBef>
              <a:spcAft>
                <a:spcPts val="0"/>
              </a:spcAft>
              <a:buClr>
                <a:schemeClr val="dk1"/>
              </a:buClr>
              <a:buSzPct val="100000"/>
              <a:buNone/>
            </a:pPr>
            <a:endParaRPr/>
          </a:p>
        </p:txBody>
      </p:sp>
      <p:sp>
        <p:nvSpPr>
          <p:cNvPr id="115" name="Google Shape;115;p3"/>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3" descr="Picture 7"/>
          <p:cNvPicPr preferRelativeResize="0"/>
          <p:nvPr/>
        </p:nvPicPr>
        <p:blipFill rotWithShape="1">
          <a:blip r:embed="rId3">
            <a:alphaModFix/>
          </a:blip>
          <a:srcRect/>
          <a:stretch/>
        </p:blipFill>
        <p:spPr>
          <a:xfrm>
            <a:off x="128740" y="2027583"/>
            <a:ext cx="3055560" cy="3070915"/>
          </a:xfrm>
          <a:prstGeom prst="rect">
            <a:avLst/>
          </a:prstGeom>
          <a:noFill/>
          <a:ln>
            <a:noFill/>
          </a:ln>
        </p:spPr>
      </p:pic>
      <p:sp>
        <p:nvSpPr>
          <p:cNvPr id="117" name="Google Shape;117;p3"/>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p:cNvSpPr txBox="1"/>
          <p:nvPr/>
        </p:nvSpPr>
        <p:spPr>
          <a:xfrm>
            <a:off x="2800856" y="6444519"/>
            <a:ext cx="7640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25" name="Google Shape;125;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1" y="1"/>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lang="en-US" sz="1700" i="0" u="none" strike="noStrike"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Medical 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7" name="Google Shape;157;p7"/>
          <p:cNvSpPr txBox="1">
            <a:spLocks noGrp="1"/>
          </p:cNvSpPr>
          <p:nvPr>
            <p:ph type="title"/>
          </p:nvPr>
        </p:nvSpPr>
        <p:spPr>
          <a:xfrm>
            <a:off x="1163522" y="888639"/>
            <a:ext cx="4873892" cy="149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Font typeface="Times New Roman"/>
              <a:buNone/>
            </a:pPr>
            <a:r>
              <a:rPr lang="en-US" sz="3400" dirty="0">
                <a:latin typeface="Arial"/>
                <a:ea typeface="Arial"/>
                <a:cs typeface="Arial"/>
                <a:sym typeface="Arial"/>
              </a:rPr>
              <a:t>What is Parkinson’s Disease? </a:t>
            </a:r>
            <a:br>
              <a:rPr lang="en-US" sz="3400" dirty="0">
                <a:latin typeface="Arial"/>
                <a:ea typeface="Arial"/>
                <a:cs typeface="Arial"/>
                <a:sym typeface="Arial"/>
              </a:rPr>
            </a:br>
            <a:endParaRPr sz="3400" dirty="0">
              <a:latin typeface="Arial"/>
              <a:ea typeface="Arial"/>
              <a:cs typeface="Arial"/>
              <a:sym typeface="Arial"/>
            </a:endParaRPr>
          </a:p>
        </p:txBody>
      </p:sp>
      <p:grpSp>
        <p:nvGrpSpPr>
          <p:cNvPr id="158" name="Google Shape;158;p7"/>
          <p:cNvGrpSpPr/>
          <p:nvPr/>
        </p:nvGrpSpPr>
        <p:grpSpPr>
          <a:xfrm>
            <a:off x="0" y="0"/>
            <a:ext cx="885825" cy="6858000"/>
            <a:chOff x="0" y="0"/>
            <a:chExt cx="885825" cy="6858000"/>
          </a:xfrm>
        </p:grpSpPr>
        <p:sp>
          <p:nvSpPr>
            <p:cNvPr id="159" name="Google Shape;159;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sp>
        <p:sp>
          <p:nvSpPr>
            <p:cNvPr id="160" name="Google Shape;160;p7"/>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7"/>
          <p:cNvSpPr txBox="1">
            <a:spLocks noGrp="1"/>
          </p:cNvSpPr>
          <p:nvPr>
            <p:ph type="body" idx="1"/>
          </p:nvPr>
        </p:nvSpPr>
        <p:spPr>
          <a:xfrm>
            <a:off x="1163523" y="2163368"/>
            <a:ext cx="4349498" cy="4262919"/>
          </a:xfrm>
          <a:prstGeom prst="rect">
            <a:avLst/>
          </a:prstGeom>
          <a:noFill/>
          <a:ln>
            <a:noFill/>
          </a:ln>
        </p:spPr>
        <p:txBody>
          <a:bodyPr spcFirstLastPara="1" wrap="square" lIns="91425" tIns="45700" rIns="91425" bIns="45700" anchor="t" anchorCtr="0">
            <a:normAutofit/>
          </a:bodyPr>
          <a:lstStyle/>
          <a:p>
            <a:pPr marL="0" indent="0">
              <a:spcBef>
                <a:spcPts val="0"/>
              </a:spcBef>
              <a:buSzPts val="2000"/>
              <a:buNone/>
            </a:pPr>
            <a:r>
              <a:rPr lang="en-US" sz="2400" dirty="0">
                <a:latin typeface="Times New Roman"/>
                <a:ea typeface="Times New Roman"/>
                <a:cs typeface="Times New Roman"/>
                <a:sym typeface="Times New Roman"/>
              </a:rPr>
              <a:t>Parkinson’s Disease (PD) is a chronic neurologic condition that is named after Dr. James Parkinson, who first described the syndrome in 1817. </a:t>
            </a:r>
            <a:br>
              <a:rPr lang="en-US" sz="2400" dirty="0">
                <a:latin typeface="Times New Roman"/>
                <a:ea typeface="Times New Roman"/>
                <a:cs typeface="Times New Roman"/>
                <a:sym typeface="Times New Roman"/>
              </a:rPr>
            </a:br>
            <a:r>
              <a:rPr lang="en-US" sz="2400" dirty="0">
                <a:latin typeface="Times New Roman"/>
                <a:ea typeface="Times New Roman"/>
                <a:cs typeface="Times New Roman"/>
                <a:sym typeface="Times New Roman"/>
              </a:rPr>
              <a:t/>
            </a:r>
            <a:br>
              <a:rPr lang="en-US" sz="2400" dirty="0">
                <a:latin typeface="Times New Roman"/>
                <a:ea typeface="Times New Roman"/>
                <a:cs typeface="Times New Roman"/>
                <a:sym typeface="Times New Roman"/>
              </a:rPr>
            </a:br>
            <a:r>
              <a:rPr lang="en-US" sz="2400" dirty="0">
                <a:latin typeface="Times New Roman"/>
                <a:ea typeface="Times New Roman"/>
                <a:cs typeface="Times New Roman"/>
                <a:sym typeface="Times New Roman"/>
              </a:rPr>
              <a:t>Parkinson’s disease is a brain disorder that causes unintended or uncontrollable movements, such as shaking, stiffness, and difficulty with balance or coordination. </a:t>
            </a:r>
          </a:p>
        </p:txBody>
      </p:sp>
      <p:sp>
        <p:nvSpPr>
          <p:cNvPr id="162" name="Google Shape;162;p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txBox="1"/>
          <p:nvPr/>
        </p:nvSpPr>
        <p:spPr>
          <a:xfrm>
            <a:off x="1444303" y="3517290"/>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7"/>
          <p:cNvSpPr txBox="1"/>
          <p:nvPr/>
        </p:nvSpPr>
        <p:spPr>
          <a:xfrm>
            <a:off x="1765751" y="663162"/>
            <a:ext cx="609858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7"/>
          <p:cNvSpPr/>
          <p:nvPr/>
        </p:nvSpPr>
        <p:spPr>
          <a:xfrm rot="10800000" flipH="1">
            <a:off x="1050232" y="6355291"/>
            <a:ext cx="11141767" cy="502709"/>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p7"/>
          <p:cNvSpPr txBox="1"/>
          <p:nvPr/>
        </p:nvSpPr>
        <p:spPr>
          <a:xfrm>
            <a:off x="2999574" y="6399014"/>
            <a:ext cx="927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AutoShape 2" descr="High Blood Pressure and Vascular Disease — Vascular Cures">
            <a:extLst>
              <a:ext uri="{FF2B5EF4-FFF2-40B4-BE49-F238E27FC236}">
                <a16:creationId xmlns:a16="http://schemas.microsoft.com/office/drawing/2014/main" id="{AFFD30C6-C7FC-34D2-DEB3-34EF7F331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Parkinson's Disease">
            <a:extLst>
              <a:ext uri="{FF2B5EF4-FFF2-40B4-BE49-F238E27FC236}">
                <a16:creationId xmlns:a16="http://schemas.microsoft.com/office/drawing/2014/main" id="{375B85FC-601C-8A89-C77F-E3B0727D3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2106107"/>
            <a:ext cx="5718194" cy="301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Parkinson’s Disease </a:t>
            </a:r>
            <a:endParaRPr dirty="0">
              <a:latin typeface="+mj-lt"/>
            </a:endParaRPr>
          </a:p>
        </p:txBody>
      </p:sp>
      <p:sp>
        <p:nvSpPr>
          <p:cNvPr id="236" name="Google Shape;236;p12"/>
          <p:cNvSpPr txBox="1">
            <a:spLocks noGrp="1"/>
          </p:cNvSpPr>
          <p:nvPr>
            <p:ph type="body" idx="1"/>
          </p:nvPr>
        </p:nvSpPr>
        <p:spPr>
          <a:xfrm>
            <a:off x="1187471" y="1087070"/>
            <a:ext cx="4578329" cy="4879015"/>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kumimoji="0" lang="en-US"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PD is a slowly progressive disease, which causes a gradual loss of nerve cells in the brain that produce the neurotransmitter dopamine. Because dopamine carries signals to the part of the brain that controls movement and coordination, decreased dopamine levels lead to the cardinal motor symptoms of Parkinson’s disease: </a:t>
            </a:r>
            <a:br>
              <a:rPr kumimoji="0" lang="en-US"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br>
            <a:endParaRPr kumimoji="0" lang="en-US" sz="22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a:p>
            <a:pPr marL="285750" indent="-285750">
              <a:spcBef>
                <a:spcPts val="0"/>
              </a:spcBef>
              <a:buSzPts val="1500"/>
            </a:pPr>
            <a:r>
              <a:rPr lang="en-US" sz="2200" dirty="0">
                <a:solidFill>
                  <a:srgbClr val="000000"/>
                </a:solidFill>
                <a:latin typeface="Times New Roman"/>
                <a:cs typeface="Times New Roman"/>
                <a:sym typeface="Times New Roman"/>
              </a:rPr>
              <a:t>Resting tremor</a:t>
            </a:r>
          </a:p>
          <a:p>
            <a:pPr marL="285750" indent="-285750">
              <a:spcBef>
                <a:spcPts val="0"/>
              </a:spcBef>
              <a:buSzPts val="1500"/>
            </a:pPr>
            <a:r>
              <a:rPr lang="en-US" sz="2200" dirty="0">
                <a:solidFill>
                  <a:srgbClr val="000000"/>
                </a:solidFill>
                <a:latin typeface="Times New Roman"/>
                <a:cs typeface="Times New Roman"/>
                <a:sym typeface="Times New Roman"/>
              </a:rPr>
              <a:t>Generalized slowness (bradykinesia) </a:t>
            </a:r>
          </a:p>
          <a:p>
            <a:pPr marL="285750" indent="-285750">
              <a:spcBef>
                <a:spcPts val="0"/>
              </a:spcBef>
              <a:buSzPts val="1500"/>
            </a:pPr>
            <a:r>
              <a:rPr lang="en-US" sz="2200" dirty="0">
                <a:solidFill>
                  <a:srgbClr val="000000"/>
                </a:solidFill>
                <a:latin typeface="Times New Roman"/>
                <a:cs typeface="Times New Roman"/>
                <a:sym typeface="Times New Roman"/>
              </a:rPr>
              <a:t>Stiffness of the limbs (cogwheel rigidity)  </a:t>
            </a:r>
            <a:endParaRPr lang="en-US" sz="1400" dirty="0">
              <a:latin typeface="Times New Roman" panose="02020603050405020304" pitchFamily="18" charset="0"/>
              <a:cs typeface="Times New Roman" panose="02020603050405020304" pitchFamily="18" charset="0"/>
            </a:endParaRPr>
          </a:p>
        </p:txBody>
      </p:sp>
      <p:sp>
        <p:nvSpPr>
          <p:cNvPr id="237" name="Google Shape;237;p12"/>
          <p:cNvSpPr/>
          <p:nvPr/>
        </p:nvSpPr>
        <p:spPr>
          <a:xfrm>
            <a:off x="0" y="0"/>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2" name="Picture 4" descr="Mayo Clinic Q and A: Rate of progression of Parkinson's disease hard to  predict - Mayo Clinic News Network">
            <a:extLst>
              <a:ext uri="{FF2B5EF4-FFF2-40B4-BE49-F238E27FC236}">
                <a16:creationId xmlns:a16="http://schemas.microsoft.com/office/drawing/2014/main" id="{03D55832-9813-CE1B-F491-FE9E8161F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875" y="1580164"/>
            <a:ext cx="4540250" cy="3697244"/>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12"/>
          <p:cNvSpPr txBox="1">
            <a:spLocks noGrp="1"/>
          </p:cNvSpPr>
          <p:nvPr>
            <p:ph type="title"/>
          </p:nvPr>
        </p:nvSpPr>
        <p:spPr>
          <a:xfrm>
            <a:off x="1050232" y="334779"/>
            <a:ext cx="10515600" cy="8844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400"/>
              <a:buFont typeface="Times New Roman"/>
              <a:buNone/>
            </a:pPr>
            <a:r>
              <a:rPr lang="en-US" dirty="0">
                <a:latin typeface="+mj-lt"/>
              </a:rPr>
              <a:t>What Causes Parkinson’s disease? </a:t>
            </a:r>
            <a:endParaRPr dirty="0">
              <a:latin typeface="+mj-lt"/>
            </a:endParaRPr>
          </a:p>
        </p:txBody>
      </p:sp>
      <p:sp>
        <p:nvSpPr>
          <p:cNvPr id="236" name="Google Shape;236;p12"/>
          <p:cNvSpPr txBox="1">
            <a:spLocks noGrp="1"/>
          </p:cNvSpPr>
          <p:nvPr>
            <p:ph type="body" idx="1"/>
          </p:nvPr>
        </p:nvSpPr>
        <p:spPr>
          <a:xfrm>
            <a:off x="1187471" y="1087071"/>
            <a:ext cx="5120560" cy="4997206"/>
          </a:xfrm>
          <a:prstGeom prst="rect">
            <a:avLst/>
          </a:prstGeom>
          <a:noFill/>
          <a:ln>
            <a:noFill/>
          </a:ln>
        </p:spPr>
        <p:txBody>
          <a:bodyPr spcFirstLastPara="1" wrap="square" lIns="91425" tIns="45700" rIns="91425" bIns="45700" anchor="t" anchorCtr="0">
            <a:noAutofit/>
          </a:bodyPr>
          <a:lstStyle/>
          <a:p>
            <a:pPr marL="0" indent="0">
              <a:spcBef>
                <a:spcPts val="0"/>
              </a:spcBef>
              <a:buSzPts val="1500"/>
              <a:buNone/>
            </a:pPr>
            <a:r>
              <a:rPr lang="en-US" sz="2000" dirty="0">
                <a:latin typeface="Times New Roman" panose="02020603050405020304" pitchFamily="18" charset="0"/>
                <a:cs typeface="Times New Roman" panose="02020603050405020304" pitchFamily="18" charset="0"/>
              </a:rPr>
              <a:t>The most prominent signs and symptoms of Parkinson’s disease occur when nerve cells in the basal ganglia, an area of the brain that controls movement, become impaired and/or die.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Normally, these nerve cells, or neurons, produce an important brain chemical known as dopamine. When neurons die or become impaired, they produce less dopamine, which causes movement problems associated with the disease. Scientists still do not know what causes the neurons to die. </a:t>
            </a:r>
          </a:p>
          <a:p>
            <a:pPr marL="0" indent="0">
              <a:spcBef>
                <a:spcPts val="0"/>
              </a:spcBef>
              <a:buSzPts val="1500"/>
              <a:buNone/>
            </a:pPr>
            <a:endParaRPr lang="en-US" sz="2000" dirty="0">
              <a:latin typeface="Times New Roman" panose="02020603050405020304" pitchFamily="18" charset="0"/>
              <a:cs typeface="Times New Roman" panose="02020603050405020304" pitchFamily="18" charset="0"/>
            </a:endParaRPr>
          </a:p>
          <a:p>
            <a:pPr marL="0" indent="0">
              <a:spcBef>
                <a:spcPts val="0"/>
              </a:spcBef>
              <a:buSzPts val="1500"/>
              <a:buNone/>
            </a:pPr>
            <a:r>
              <a:rPr lang="en-US" sz="2000" dirty="0">
                <a:latin typeface="Times New Roman" panose="02020603050405020304" pitchFamily="18" charset="0"/>
                <a:cs typeface="Times New Roman" panose="02020603050405020304" pitchFamily="18" charset="0"/>
              </a:rPr>
              <a:t>People with Parkinson’s disease also lose the nerve endings that produce norepinephrine, the main chemical messenger of the sympathetic nervous system, which controls many functions such as heart rate and blood pressure. </a:t>
            </a:r>
          </a:p>
        </p:txBody>
      </p:sp>
      <p:sp>
        <p:nvSpPr>
          <p:cNvPr id="237" name="Google Shape;237;p12"/>
          <p:cNvSpPr/>
          <p:nvPr/>
        </p:nvSpPr>
        <p:spPr>
          <a:xfrm>
            <a:off x="0" y="8709"/>
            <a:ext cx="1050233" cy="6857572"/>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2"/>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39" name="Google Shape;239;p12"/>
          <p:cNvSpPr txBox="1"/>
          <p:nvPr/>
        </p:nvSpPr>
        <p:spPr>
          <a:xfrm>
            <a:off x="2773254" y="6418662"/>
            <a:ext cx="99930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pic>
        <p:nvPicPr>
          <p:cNvPr id="4098" name="Picture 2" descr="Parkinson's Disease - Causes, Symptoms, Diagnosis, Treatment">
            <a:extLst>
              <a:ext uri="{FF2B5EF4-FFF2-40B4-BE49-F238E27FC236}">
                <a16:creationId xmlns:a16="http://schemas.microsoft.com/office/drawing/2014/main" id="{90FECC75-27BA-BE88-20F8-EB65DB7A0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032" y="2146788"/>
            <a:ext cx="571500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329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se Study Call-Non-Hodgkins Lymphoma 4.26.23...... (2)" id="{78089E9E-984F-6D4D-A878-3277714DE688}" vid="{77199D0D-4D57-5844-B68D-978BE1AE84F1}"/>
    </a:ext>
  </a:extLst>
</a:theme>
</file>

<file path=ppt/theme/theme2.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ll- Ulcerative Colitis 2.22.23 ..." id="{F9F84C25-4ACA-AD47-82C1-BFCC504F4E32}" vid="{DB5ED940-3FF5-F74A-8B3E-DF5664580E8C}"/>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1406</TotalTime>
  <Words>2445</Words>
  <Application>Microsoft Office PowerPoint</Application>
  <PresentationFormat>Szélesvásznú</PresentationFormat>
  <Paragraphs>198</Paragraphs>
  <Slides>22</Slides>
  <Notes>22</Notes>
  <HiddenSlides>0</HiddenSlides>
  <MMClips>0</MMClips>
  <ScaleCrop>false</ScaleCrop>
  <HeadingPairs>
    <vt:vector size="6" baseType="variant">
      <vt:variant>
        <vt:lpstr>Használt betűtípusok</vt:lpstr>
      </vt:variant>
      <vt:variant>
        <vt:i4>9</vt:i4>
      </vt:variant>
      <vt:variant>
        <vt:lpstr>Téma</vt:lpstr>
      </vt:variant>
      <vt:variant>
        <vt:i4>2</vt:i4>
      </vt:variant>
      <vt:variant>
        <vt:lpstr>Diacímek</vt:lpstr>
      </vt:variant>
      <vt:variant>
        <vt:i4>22</vt:i4>
      </vt:variant>
    </vt:vector>
  </HeadingPairs>
  <TitlesOfParts>
    <vt:vector size="33" baseType="lpstr">
      <vt:lpstr>Calibri</vt:lpstr>
      <vt:lpstr>Goudy Old Style</vt:lpstr>
      <vt:lpstr>Sorts Mill Goudy</vt:lpstr>
      <vt:lpstr>Calibri Light</vt:lpstr>
      <vt:lpstr>Arial</vt:lpstr>
      <vt:lpstr>Times New Roman</vt:lpstr>
      <vt:lpstr>Cambria</vt:lpstr>
      <vt:lpstr>Lustria</vt:lpstr>
      <vt:lpstr>Merriweather</vt:lpstr>
      <vt:lpstr>Office Theme</vt:lpstr>
      <vt:lpstr>Office-téma</vt:lpstr>
      <vt:lpstr>   We will get started shortly.</vt:lpstr>
      <vt:lpstr>ISNS  CASE STUDY</vt:lpstr>
      <vt:lpstr>Medical Disclaimer  </vt:lpstr>
      <vt:lpstr>PowerPoint-bemutató</vt:lpstr>
      <vt:lpstr>DR. NORBERT KETSKÉS, MD </vt:lpstr>
      <vt:lpstr>CSISZTU ZSUZSA </vt:lpstr>
      <vt:lpstr>What is Parkinson’s Disease?  </vt:lpstr>
      <vt:lpstr>Parkinson’s Disease </vt:lpstr>
      <vt:lpstr>What Causes Parkinson’s disease? </vt:lpstr>
      <vt:lpstr>What are the symptoms of  Parkinson’s Disease?  </vt:lpstr>
      <vt:lpstr>Risk Factors for Parkinson’s Disease </vt:lpstr>
      <vt:lpstr>CASE STUDY</vt:lpstr>
      <vt:lpstr>Conventional Treatment        </vt:lpstr>
      <vt:lpstr>Method </vt:lpstr>
      <vt:lpstr>Additional Treatment </vt:lpstr>
      <vt:lpstr>Results </vt:lpstr>
      <vt:lpstr>Research Studies </vt:lpstr>
      <vt:lpstr>  Mucuna Pruriens in Parkinson’s Disease By Roberto Cilia, MD,corresponding author Janeth Laguna, MD, Erica Cassani, MD, Emanuele Cereda, MD, PhD, Nicolò G. Pozzi, MD, Ioannis U. Isaias, MD, PhD, Manuela Contin, PharmD, Michela Barichella, MD, and Gianni Pezzoli, MD </vt:lpstr>
      <vt:lpstr> Neuroprotective Activities of Curcumin in Parkinson’s Disease: A Review of the Literature  Eslam El Nebrisi </vt:lpstr>
      <vt:lpstr> Vitamin D and Parkinson’s Disease  Antonia Pignolo, Sergio Mastrilli, Chiara Davi, Valentina Arnao, Paolo Aridon, Felipe Augusto dos Santos Mendes, Cesare Gagliardo, and Marco D’Amelio  </vt:lpstr>
      <vt:lpstr>References </vt:lpstr>
      <vt:lpstr>Thank You for  Joining Us  This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Dr. Ketskés Norbert</cp:lastModifiedBy>
  <cp:revision>10</cp:revision>
  <dcterms:created xsi:type="dcterms:W3CDTF">2023-06-05T17:58:14Z</dcterms:created>
  <dcterms:modified xsi:type="dcterms:W3CDTF">2023-06-07T12:58:49Z</dcterms:modified>
</cp:coreProperties>
</file>